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3"/>
  </p:sldMasterIdLst>
  <p:notesMasterIdLst>
    <p:notesMasterId r:id="rId5"/>
  </p:notesMasterIdLst>
  <p:sldIdLst>
    <p:sldId id="257" r:id="rId4"/>
    <p:sldId id="258" r:id="rId6"/>
    <p:sldId id="288" r:id="rId7"/>
    <p:sldId id="260" r:id="rId8"/>
    <p:sldId id="261" r:id="rId9"/>
    <p:sldId id="328" r:id="rId10"/>
    <p:sldId id="327" r:id="rId11"/>
    <p:sldId id="289" r:id="rId12"/>
    <p:sldId id="315" r:id="rId13"/>
    <p:sldId id="318" r:id="rId14"/>
    <p:sldId id="319" r:id="rId15"/>
    <p:sldId id="320" r:id="rId16"/>
    <p:sldId id="321" r:id="rId17"/>
    <p:sldId id="322" r:id="rId18"/>
    <p:sldId id="326" r:id="rId19"/>
    <p:sldId id="345" r:id="rId20"/>
    <p:sldId id="347" r:id="rId21"/>
    <p:sldId id="342" r:id="rId22"/>
    <p:sldId id="343" r:id="rId23"/>
    <p:sldId id="344" r:id="rId24"/>
    <p:sldId id="348" r:id="rId25"/>
    <p:sldId id="349" r:id="rId26"/>
    <p:sldId id="350" r:id="rId27"/>
    <p:sldId id="351" r:id="rId28"/>
    <p:sldId id="353" r:id="rId29"/>
    <p:sldId id="355" r:id="rId30"/>
    <p:sldId id="356" r:id="rId31"/>
    <p:sldId id="358" r:id="rId32"/>
    <p:sldId id="359" r:id="rId33"/>
    <p:sldId id="360" r:id="rId34"/>
    <p:sldId id="361" r:id="rId35"/>
    <p:sldId id="362" r:id="rId36"/>
    <p:sldId id="363" r:id="rId37"/>
    <p:sldId id="364" r:id="rId38"/>
    <p:sldId id="372" r:id="rId39"/>
    <p:sldId id="365" r:id="rId40"/>
    <p:sldId id="366" r:id="rId41"/>
    <p:sldId id="367" r:id="rId42"/>
    <p:sldId id="368" r:id="rId43"/>
    <p:sldId id="371" r:id="rId44"/>
  </p:sldIdLst>
  <p:sldSz cx="9144000" cy="5143500" type="screen16x9"/>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DFF"/>
    <a:srgbClr val="25A2FF"/>
    <a:srgbClr val="7FC8FF"/>
    <a:srgbClr val="008AF2"/>
    <a:srgbClr val="57B7FF"/>
    <a:srgbClr val="007FDE"/>
    <a:srgbClr val="0090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36" autoAdjust="0"/>
  </p:normalViewPr>
  <p:slideViewPr>
    <p:cSldViewPr showGuides="1">
      <p:cViewPr varScale="1">
        <p:scale>
          <a:sx n="146" d="100"/>
          <a:sy n="146" d="100"/>
        </p:scale>
        <p:origin x="594" y="13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46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8" Type="http://schemas.openxmlformats.org/officeDocument/2006/relationships/tags" Target="tags/tag9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4ACD03-DEB6-4C52-9EDE-FD03C9F111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6D2E1D-2A74-42C0-AFCC-0560DBF3569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6D2E1D-2A74-42C0-AFCC-0560DBF3569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6D2E1D-2A74-42C0-AFCC-0560DBF3569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6D2E1D-2A74-42C0-AFCC-0560DBF3569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6D2E1D-2A74-42C0-AFCC-0560DBF3569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6D2E1D-2A74-42C0-AFCC-0560DBF3569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lIns="91438" tIns="45719" rIns="91438" bIns="45719"/>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lIns="91438" tIns="45719" rIns="91438" bIns="45719"/>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8" tIns="45719" rIns="91438" bIns="45719"/>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lIns="91438" tIns="45719" rIns="91438" bIns="45719"/>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lIns="91438" tIns="45719" rIns="91438" bIns="45719"/>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38" tIns="45719" rIns="91438" bIns="45719"/>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sp>
        <p:nvSpPr>
          <p:cNvPr id="3" name="矩形 2"/>
          <p:cNvSpPr/>
          <p:nvPr userDrawn="1"/>
        </p:nvSpPr>
        <p:spPr>
          <a:xfrm>
            <a:off x="0" y="4986338"/>
            <a:ext cx="9144000" cy="157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sp>
        <p:nvSpPr>
          <p:cNvPr id="9" name="矩形 8"/>
          <p:cNvSpPr/>
          <p:nvPr userDrawn="1"/>
        </p:nvSpPr>
        <p:spPr>
          <a:xfrm>
            <a:off x="6477502" y="175741"/>
            <a:ext cx="915631" cy="311621"/>
          </a:xfrm>
          <a:prstGeom prst="rect">
            <a:avLst/>
          </a:prstGeom>
        </p:spPr>
        <p:txBody>
          <a:bodyPr wrap="none" lIns="91438" tIns="45719" rIns="91438" bIns="45719">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课题综述</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8564756"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8"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3"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2" y="258402"/>
            <a:ext cx="183709" cy="1377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0" y="4986338"/>
            <a:ext cx="9144000" cy="157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sp>
        <p:nvSpPr>
          <p:cNvPr id="9" name="矩形 8"/>
          <p:cNvSpPr/>
          <p:nvPr userDrawn="1"/>
        </p:nvSpPr>
        <p:spPr>
          <a:xfrm>
            <a:off x="6477502" y="175741"/>
            <a:ext cx="915631" cy="311621"/>
          </a:xfrm>
          <a:prstGeom prst="rect">
            <a:avLst/>
          </a:prstGeom>
        </p:spPr>
        <p:txBody>
          <a:bodyPr wrap="none" lIns="91438" tIns="45719" rIns="91438" bIns="45719">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目前现状</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8564756"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8"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3"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2"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0" y="4986338"/>
            <a:ext cx="9144000" cy="157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sp>
        <p:nvSpPr>
          <p:cNvPr id="9" name="矩形 8"/>
          <p:cNvSpPr/>
          <p:nvPr userDrawn="1"/>
        </p:nvSpPr>
        <p:spPr>
          <a:xfrm>
            <a:off x="6156176" y="175741"/>
            <a:ext cx="1281116" cy="311621"/>
          </a:xfrm>
          <a:prstGeom prst="rect">
            <a:avLst/>
          </a:prstGeom>
        </p:spPr>
        <p:txBody>
          <a:bodyPr wrap="none" lIns="91438" tIns="45719" rIns="91438" bIns="45719">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国外研究现状</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8564756"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8"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3"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2"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0" y="4986338"/>
            <a:ext cx="9144000" cy="157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sp>
        <p:nvSpPr>
          <p:cNvPr id="9" name="矩形 8"/>
          <p:cNvSpPr/>
          <p:nvPr userDrawn="1"/>
        </p:nvSpPr>
        <p:spPr>
          <a:xfrm>
            <a:off x="6156176" y="175741"/>
            <a:ext cx="1281116" cy="311621"/>
          </a:xfrm>
          <a:prstGeom prst="rect">
            <a:avLst/>
          </a:prstGeom>
        </p:spPr>
        <p:txBody>
          <a:bodyPr wrap="none" lIns="91438" tIns="45719" rIns="91438" bIns="45719">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国内研究现状</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8564756"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8"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3"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2"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0" y="4986338"/>
            <a:ext cx="9144000" cy="157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sp>
        <p:nvSpPr>
          <p:cNvPr id="9" name="矩形 8"/>
          <p:cNvSpPr/>
          <p:nvPr userDrawn="1"/>
        </p:nvSpPr>
        <p:spPr>
          <a:xfrm>
            <a:off x="6477502" y="175741"/>
            <a:ext cx="915631" cy="311621"/>
          </a:xfrm>
          <a:prstGeom prst="rect">
            <a:avLst/>
          </a:prstGeom>
        </p:spPr>
        <p:txBody>
          <a:bodyPr wrap="none" lIns="91438" tIns="45719" rIns="91438" bIns="45719">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研究目标</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8564756"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8"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3"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2"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0" y="4986338"/>
            <a:ext cx="9144000" cy="157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sp>
        <p:nvSpPr>
          <p:cNvPr id="9" name="矩形 8"/>
          <p:cNvSpPr/>
          <p:nvPr userDrawn="1"/>
        </p:nvSpPr>
        <p:spPr>
          <a:xfrm>
            <a:off x="6477502" y="175741"/>
            <a:ext cx="915631" cy="311621"/>
          </a:xfrm>
          <a:prstGeom prst="rect">
            <a:avLst/>
          </a:prstGeom>
        </p:spPr>
        <p:txBody>
          <a:bodyPr wrap="none" lIns="91438" tIns="45719" rIns="91438" bIns="45719">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研究过程</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8564756"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2"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8"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3"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2"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0" y="4986338"/>
            <a:ext cx="9144000" cy="157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sp>
        <p:nvSpPr>
          <p:cNvPr id="9" name="矩形 8"/>
          <p:cNvSpPr/>
          <p:nvPr userDrawn="1"/>
        </p:nvSpPr>
        <p:spPr>
          <a:xfrm>
            <a:off x="6477502" y="175741"/>
            <a:ext cx="915631" cy="311621"/>
          </a:xfrm>
          <a:prstGeom prst="rect">
            <a:avLst/>
          </a:prstGeom>
        </p:spPr>
        <p:txBody>
          <a:bodyPr wrap="none" lIns="91438" tIns="45719" rIns="91438" bIns="45719">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研究结论</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8564756"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2"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8"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3"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2"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0" y="4986338"/>
            <a:ext cx="9144000" cy="157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8" tIns="45719" rIns="91438" bIns="45719"/>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lIns="91438" tIns="45719" rIns="91438" bIns="45719"/>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prstClr val="white"/>
              </a:solidFill>
            </a:endParaRPr>
          </a:p>
        </p:txBody>
      </p:sp>
      <p:sp>
        <p:nvSpPr>
          <p:cNvPr id="9" name="矩形 8"/>
          <p:cNvSpPr/>
          <p:nvPr userDrawn="1"/>
        </p:nvSpPr>
        <p:spPr>
          <a:xfrm>
            <a:off x="6477502" y="175741"/>
            <a:ext cx="915631" cy="311621"/>
          </a:xfrm>
          <a:prstGeom prst="rect">
            <a:avLst/>
          </a:prstGeom>
        </p:spPr>
        <p:txBody>
          <a:bodyPr wrap="none" lIns="91438" tIns="45719" rIns="91438" bIns="45719">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参考文献</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856475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8"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3"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2"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0" y="4986338"/>
            <a:ext cx="9144000" cy="1571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800"/>
            <a:endParaRPr lang="zh-CN" altLang="en-US" sz="1400">
              <a:solidFill>
                <a:prstClr val="white"/>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7" tIns="34289" rIns="68577" bIns="34289"/>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1"/>
            <a:ext cx="7772400" cy="1102519"/>
          </a:xfrm>
          <a:prstGeom prst="rect">
            <a:avLst/>
          </a:prstGeom>
        </p:spPr>
        <p:txBody>
          <a:bodyPr lIns="68577" tIns="34289" rIns="68577" bIns="34289"/>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lIns="68577" tIns="34289" rIns="68577" bIns="34289"/>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7" tIns="34289" rIns="68577" bIns="34289"/>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lIns="68577" tIns="34289" rIns="68577" bIns="34289"/>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3305176"/>
            <a:ext cx="7772400" cy="1021556"/>
          </a:xfrm>
          <a:prstGeom prst="rect">
            <a:avLst/>
          </a:prstGeom>
        </p:spPr>
        <p:txBody>
          <a:bodyPr lIns="68577" tIns="34289" rIns="68577" bIns="34289"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710" y="2180035"/>
            <a:ext cx="7772400" cy="1125140"/>
          </a:xfrm>
          <a:prstGeom prst="rect">
            <a:avLst/>
          </a:prstGeom>
        </p:spPr>
        <p:txBody>
          <a:bodyPr lIns="68577" tIns="34289" rIns="68577" bIns="34289" anchor="b"/>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7" tIns="34289" rIns="68577" bIns="34289"/>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57650" cy="3394472"/>
          </a:xfrm>
          <a:prstGeom prst="rect">
            <a:avLst/>
          </a:prstGeom>
        </p:spPr>
        <p:txBody>
          <a:bodyPr lIns="68577" tIns="34289" rIns="68577" bIns="34289"/>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200151"/>
            <a:ext cx="4057650" cy="3394472"/>
          </a:xfrm>
          <a:prstGeom prst="rect">
            <a:avLst/>
          </a:prstGeom>
        </p:spPr>
        <p:txBody>
          <a:bodyPr lIns="68577" tIns="34289" rIns="68577" bIns="34289"/>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7" tIns="34289" rIns="68577" bIns="34289"/>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2" y="1151335"/>
            <a:ext cx="4039791" cy="479822"/>
          </a:xfrm>
          <a:prstGeom prst="rect">
            <a:avLst/>
          </a:prstGeom>
        </p:spPr>
        <p:txBody>
          <a:bodyPr lIns="68577" tIns="34289" rIns="68577" bIns="34289"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2" y="1631156"/>
            <a:ext cx="4039791" cy="2963466"/>
          </a:xfrm>
          <a:prstGeom prst="rect">
            <a:avLst/>
          </a:prstGeom>
        </p:spPr>
        <p:txBody>
          <a:bodyPr lIns="68577" tIns="34289" rIns="68577" bIns="34289"/>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4628" y="1151335"/>
            <a:ext cx="4042172" cy="479822"/>
          </a:xfrm>
          <a:prstGeom prst="rect">
            <a:avLst/>
          </a:prstGeom>
        </p:spPr>
        <p:txBody>
          <a:bodyPr lIns="68577" tIns="34289" rIns="68577" bIns="34289"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4628" y="1631156"/>
            <a:ext cx="4042172" cy="2963466"/>
          </a:xfrm>
          <a:prstGeom prst="rect">
            <a:avLst/>
          </a:prstGeom>
        </p:spPr>
        <p:txBody>
          <a:bodyPr lIns="68577" tIns="34289" rIns="68577" bIns="34289"/>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7" tIns="34289" rIns="68577" bIns="34289"/>
          <a:lstStyle/>
          <a:p>
            <a:r>
              <a:rPr lang="zh-CN" altLang="en-US"/>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7"/>
            <a:ext cx="3008710" cy="871538"/>
          </a:xfrm>
          <a:prstGeom prst="rect">
            <a:avLst/>
          </a:prstGeom>
        </p:spPr>
        <p:txBody>
          <a:bodyPr lIns="68577" tIns="34289" rIns="68577" bIns="34289" anchor="b"/>
          <a:lstStyle>
            <a:lvl1pPr algn="l">
              <a:defRPr sz="1500" b="1"/>
            </a:lvl1pPr>
          </a:lstStyle>
          <a:p>
            <a:r>
              <a:rPr lang="zh-CN" altLang="en-US"/>
              <a:t>单击此处编辑母版标题样式</a:t>
            </a:r>
            <a:endParaRPr lang="zh-CN" altLang="en-US"/>
          </a:p>
        </p:txBody>
      </p:sp>
      <p:sp>
        <p:nvSpPr>
          <p:cNvPr id="3" name="内容占位符 2"/>
          <p:cNvSpPr>
            <a:spLocks noGrp="1"/>
          </p:cNvSpPr>
          <p:nvPr>
            <p:ph idx="1"/>
          </p:nvPr>
        </p:nvSpPr>
        <p:spPr>
          <a:xfrm>
            <a:off x="3575450" y="204790"/>
            <a:ext cx="5111353" cy="4389835"/>
          </a:xfrm>
          <a:prstGeom prst="rect">
            <a:avLst/>
          </a:prstGeom>
        </p:spPr>
        <p:txBody>
          <a:bodyPr lIns="68577" tIns="34289" rIns="68577" bIns="34289"/>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8"/>
            <a:ext cx="3008710" cy="3518297"/>
          </a:xfrm>
          <a:prstGeom prst="rect">
            <a:avLst/>
          </a:prstGeom>
        </p:spPr>
        <p:txBody>
          <a:bodyPr lIns="68577" tIns="34289" rIns="68577" bIns="34289"/>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lIns="91438" tIns="45719" rIns="91438" bIns="45719"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lIns="91438" tIns="45719" rIns="91438" bIns="45719"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3600451"/>
            <a:ext cx="5486400" cy="425054"/>
          </a:xfrm>
          <a:prstGeom prst="rect">
            <a:avLst/>
          </a:prstGeom>
        </p:spPr>
        <p:txBody>
          <a:bodyPr lIns="68577" tIns="34289" rIns="68577" bIns="34289" anchor="b"/>
          <a:lstStyle>
            <a:lvl1pPr algn="l">
              <a:defRPr sz="15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1891" y="459581"/>
            <a:ext cx="5486400" cy="3086100"/>
          </a:xfrm>
          <a:prstGeom prst="rect">
            <a:avLst/>
          </a:prstGeom>
        </p:spPr>
        <p:txBody>
          <a:bodyPr lIns="68577" tIns="34289" rIns="68577" bIns="34289"/>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1791891" y="4025505"/>
            <a:ext cx="5486400" cy="603647"/>
          </a:xfrm>
          <a:prstGeom prst="rect">
            <a:avLst/>
          </a:prstGeom>
        </p:spPr>
        <p:txBody>
          <a:bodyPr lIns="68577" tIns="34289" rIns="68577" bIns="34289"/>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7" tIns="34289" rIns="68577" bIns="34289"/>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lIns="68577" tIns="34289" rIns="68577" bIns="34289"/>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a:prstGeom prst="rect">
            <a:avLst/>
          </a:prstGeom>
        </p:spPr>
        <p:txBody>
          <a:bodyPr vert="eaVert" lIns="68577" tIns="34289" rIns="68577" bIns="34289"/>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80"/>
            <a:ext cx="6057900" cy="4388644"/>
          </a:xfrm>
          <a:prstGeom prst="rect">
            <a:avLst/>
          </a:prstGeom>
        </p:spPr>
        <p:txBody>
          <a:bodyPr vert="eaVert" lIns="68577" tIns="34289" rIns="68577" bIns="34289"/>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68577" tIns="34289" rIns="68577" bIns="34289"/>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8" tIns="45719" rIns="91438" bIns="45719"/>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4"/>
            <a:ext cx="4038600" cy="2545556"/>
          </a:xfrm>
          <a:prstGeom prst="rect">
            <a:avLst/>
          </a:prstGeom>
        </p:spPr>
        <p:txBody>
          <a:bodyPr lIns="91438" tIns="45719" rIns="91438" bIns="45719"/>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4"/>
            <a:ext cx="4038600" cy="2545556"/>
          </a:xfrm>
          <a:prstGeom prst="rect">
            <a:avLst/>
          </a:prstGeom>
        </p:spPr>
        <p:txBody>
          <a:bodyPr lIns="91438" tIns="45719" rIns="91438" bIns="45719"/>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8" tIns="45719" rIns="91438" bIns="45719"/>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lIns="91438" tIns="45719" rIns="91438" bIns="45719"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lIns="91438" tIns="45719" rIns="91438" bIns="45719"/>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7" y="1151335"/>
            <a:ext cx="4041775" cy="479822"/>
          </a:xfrm>
          <a:prstGeom prst="rect">
            <a:avLst/>
          </a:prstGeom>
        </p:spPr>
        <p:txBody>
          <a:bodyPr lIns="91438" tIns="45719" rIns="91438" bIns="45719"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7" y="1631156"/>
            <a:ext cx="4041775" cy="2963466"/>
          </a:xfrm>
          <a:prstGeom prst="rect">
            <a:avLst/>
          </a:prstGeom>
        </p:spPr>
        <p:txBody>
          <a:bodyPr lIns="91438" tIns="45719" rIns="91438" bIns="45719"/>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9" name="灯片编号占位符 8"/>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lIns="91438" tIns="45719" rIns="91438" bIns="45719"/>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5" name="灯片编号占位符 4"/>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3" name="页脚占位符 2"/>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4" name="灯片编号占位符 3"/>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38" tIns="45719" rIns="91438" bIns="45719"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lIns="91438" tIns="45719" rIns="91438" bIns="45719"/>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2" y="1076327"/>
            <a:ext cx="3008313" cy="3518297"/>
          </a:xfrm>
          <a:prstGeom prst="rect">
            <a:avLst/>
          </a:prstGeom>
        </p:spPr>
        <p:txBody>
          <a:bodyPr lIns="91438" tIns="45719" rIns="91438" bIns="45719"/>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lIns="91438" tIns="45719" rIns="91438" bIns="45719"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91438" tIns="45719" rIns="91438" bIns="45719"/>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38" tIns="45719" rIns="91438" bIns="45719"/>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4"/>
            <a:ext cx="2133600" cy="273844"/>
          </a:xfrm>
          <a:prstGeom prst="rect">
            <a:avLst/>
          </a:prstGeom>
        </p:spPr>
        <p:txBody>
          <a:bodyPr lIns="91438" tIns="45719" rIns="91438" bIns="45719"/>
          <a:lstStyle/>
          <a:p>
            <a:fld id="{5E137E13-6931-4ECB-BB5B-849FB74182C0}" type="datetimeFigureOut">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4"/>
            <a:ext cx="2133600" cy="273844"/>
          </a:xfrm>
          <a:prstGeom prst="rect">
            <a:avLst/>
          </a:prstGeom>
        </p:spPr>
        <p:txBody>
          <a:bodyPr lIns="91438" tIns="45719" rIns="91438" bIns="45719"/>
          <a:lstStyle/>
          <a:p>
            <a:fld id="{23CBF4B4-C160-4F55-AC7D-1C8FF5BA05FA}"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3" Type="http://schemas.openxmlformats.org/officeDocument/2006/relationships/theme" Target="../theme/theme2.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p:nvSpPr>
        <p:spPr bwMode="auto">
          <a:xfrm>
            <a:off x="308374" y="0"/>
            <a:ext cx="906065" cy="781050"/>
          </a:xfrm>
          <a:prstGeom prst="rect">
            <a:avLst/>
          </a:prstGeom>
          <a:solidFill>
            <a:srgbClr val="3E3D4F"/>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方正兰亭粗黑_GBK" charset="-122"/>
              <a:ea typeface="方正兰亭粗黑_GBK" charset="-122"/>
            </a:endParaRPr>
          </a:p>
        </p:txBody>
      </p:sp>
      <p:sp>
        <p:nvSpPr>
          <p:cNvPr id="1027" name="矩形 2"/>
          <p:cNvSpPr>
            <a:spLocks noChangeArrowheads="1"/>
          </p:cNvSpPr>
          <p:nvPr/>
        </p:nvSpPr>
        <p:spPr bwMode="auto">
          <a:xfrm>
            <a:off x="0" y="4866086"/>
            <a:ext cx="9144000" cy="288131"/>
          </a:xfrm>
          <a:prstGeom prst="rect">
            <a:avLst/>
          </a:prstGeom>
          <a:solidFill>
            <a:srgbClr val="3E3D4F"/>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方正兰亭粗黑_GBK" charset="-122"/>
              <a:ea typeface="方正兰亭粗黑_GBK" charset="-122"/>
            </a:endParaRPr>
          </a:p>
        </p:txBody>
      </p:sp>
      <p:sp>
        <p:nvSpPr>
          <p:cNvPr id="1028" name="TextBox 15"/>
          <p:cNvSpPr>
            <a:spLocks noChangeArrowheads="1"/>
          </p:cNvSpPr>
          <p:nvPr/>
        </p:nvSpPr>
        <p:spPr bwMode="auto">
          <a:xfrm>
            <a:off x="8355807" y="4885136"/>
            <a:ext cx="653654" cy="25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7" tIns="34289" rIns="68577" bIns="3428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1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fld id="{BBDB9114-3690-4FC0-8E90-D70C99A59258}" type="slidenum">
              <a:rPr lang="zh-CN" altLang="en-US" sz="1200" smtClean="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fld>
            <a:r>
              <a:rPr lang="zh-CN" altLang="en-US" sz="1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r>
              <a:rPr lang="en-US" altLang="zh-CN" sz="1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a:t>
            </a:r>
            <a:r>
              <a:rPr lang="zh-CN" altLang="en-US" sz="12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1200"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marL="684530" indent="-684530" algn="l" rtl="0" eaLnBrk="0" fontAlgn="base" hangingPunct="0">
        <a:lnSpc>
          <a:spcPct val="90000"/>
        </a:lnSpc>
        <a:spcBef>
          <a:spcPct val="0"/>
        </a:spcBef>
        <a:spcAft>
          <a:spcPct val="0"/>
        </a:spcAft>
        <a:defRPr sz="3300">
          <a:solidFill>
            <a:schemeClr val="tx1"/>
          </a:solidFill>
          <a:latin typeface="+mj-lt"/>
          <a:ea typeface="+mj-ea"/>
          <a:cs typeface="+mj-cs"/>
          <a:sym typeface="Browallia New" pitchFamily="34" charset="-34"/>
        </a:defRPr>
      </a:lvl1pPr>
      <a:lvl2pPr marL="684530" indent="-684530" algn="l" rtl="0" eaLnBrk="0" fontAlgn="base" hangingPunct="0">
        <a:lnSpc>
          <a:spcPct val="90000"/>
        </a:lnSpc>
        <a:spcBef>
          <a:spcPct val="0"/>
        </a:spcBef>
        <a:spcAft>
          <a:spcPct val="0"/>
        </a:spcAft>
        <a:defRPr sz="3300">
          <a:solidFill>
            <a:schemeClr val="tx1"/>
          </a:solidFill>
          <a:latin typeface="Browallia New" pitchFamily="34" charset="-34"/>
          <a:ea typeface="微软雅黑" panose="020B0503020204020204" pitchFamily="34" charset="-122"/>
          <a:sym typeface="Browallia New" pitchFamily="34" charset="-34"/>
        </a:defRPr>
      </a:lvl2pPr>
      <a:lvl3pPr marL="684530" indent="-684530" algn="l" rtl="0" eaLnBrk="0" fontAlgn="base" hangingPunct="0">
        <a:lnSpc>
          <a:spcPct val="90000"/>
        </a:lnSpc>
        <a:spcBef>
          <a:spcPct val="0"/>
        </a:spcBef>
        <a:spcAft>
          <a:spcPct val="0"/>
        </a:spcAft>
        <a:defRPr sz="3300">
          <a:solidFill>
            <a:schemeClr val="tx1"/>
          </a:solidFill>
          <a:latin typeface="Browallia New" pitchFamily="34" charset="-34"/>
          <a:ea typeface="微软雅黑" panose="020B0503020204020204" pitchFamily="34" charset="-122"/>
          <a:sym typeface="Browallia New" pitchFamily="34" charset="-34"/>
        </a:defRPr>
      </a:lvl3pPr>
      <a:lvl4pPr marL="684530" indent="-684530" algn="l" rtl="0" eaLnBrk="0" fontAlgn="base" hangingPunct="0">
        <a:lnSpc>
          <a:spcPct val="90000"/>
        </a:lnSpc>
        <a:spcBef>
          <a:spcPct val="0"/>
        </a:spcBef>
        <a:spcAft>
          <a:spcPct val="0"/>
        </a:spcAft>
        <a:defRPr sz="3300">
          <a:solidFill>
            <a:schemeClr val="tx1"/>
          </a:solidFill>
          <a:latin typeface="Browallia New" pitchFamily="34" charset="-34"/>
          <a:ea typeface="微软雅黑" panose="020B0503020204020204" pitchFamily="34" charset="-122"/>
          <a:sym typeface="Browallia New" pitchFamily="34" charset="-34"/>
        </a:defRPr>
      </a:lvl4pPr>
      <a:lvl5pPr marL="684530" indent="-684530" algn="l" rtl="0" eaLnBrk="0" fontAlgn="base" hangingPunct="0">
        <a:lnSpc>
          <a:spcPct val="90000"/>
        </a:lnSpc>
        <a:spcBef>
          <a:spcPct val="0"/>
        </a:spcBef>
        <a:spcAft>
          <a:spcPct val="0"/>
        </a:spcAft>
        <a:defRPr sz="3300">
          <a:solidFill>
            <a:schemeClr val="tx1"/>
          </a:solidFill>
          <a:latin typeface="Browallia New" pitchFamily="34" charset="-34"/>
          <a:ea typeface="微软雅黑" panose="020B0503020204020204" pitchFamily="34" charset="-122"/>
          <a:sym typeface="Browallia New" pitchFamily="34" charset="-34"/>
        </a:defRPr>
      </a:lvl5pPr>
      <a:lvl6pPr marL="1028700" indent="-685800" algn="l" rtl="0" fontAlgn="base">
        <a:lnSpc>
          <a:spcPct val="90000"/>
        </a:lnSpc>
        <a:spcBef>
          <a:spcPct val="0"/>
        </a:spcBef>
        <a:spcAft>
          <a:spcPct val="0"/>
        </a:spcAft>
        <a:defRPr sz="3300">
          <a:solidFill>
            <a:schemeClr val="tx1"/>
          </a:solidFill>
          <a:latin typeface="Browallia New" pitchFamily="34" charset="-34"/>
          <a:ea typeface="微软雅黑" panose="020B0503020204020204" pitchFamily="34" charset="-122"/>
          <a:sym typeface="Browallia New" pitchFamily="34" charset="-34"/>
        </a:defRPr>
      </a:lvl6pPr>
      <a:lvl7pPr marL="1371600" indent="-685800" algn="l" rtl="0" fontAlgn="base">
        <a:lnSpc>
          <a:spcPct val="90000"/>
        </a:lnSpc>
        <a:spcBef>
          <a:spcPct val="0"/>
        </a:spcBef>
        <a:spcAft>
          <a:spcPct val="0"/>
        </a:spcAft>
        <a:defRPr sz="3300">
          <a:solidFill>
            <a:schemeClr val="tx1"/>
          </a:solidFill>
          <a:latin typeface="Browallia New" pitchFamily="34" charset="-34"/>
          <a:ea typeface="微软雅黑" panose="020B0503020204020204" pitchFamily="34" charset="-122"/>
          <a:sym typeface="Browallia New" pitchFamily="34" charset="-34"/>
        </a:defRPr>
      </a:lvl7pPr>
      <a:lvl8pPr marL="1714500" indent="-685800" algn="l" rtl="0" fontAlgn="base">
        <a:lnSpc>
          <a:spcPct val="90000"/>
        </a:lnSpc>
        <a:spcBef>
          <a:spcPct val="0"/>
        </a:spcBef>
        <a:spcAft>
          <a:spcPct val="0"/>
        </a:spcAft>
        <a:defRPr sz="3300">
          <a:solidFill>
            <a:schemeClr val="tx1"/>
          </a:solidFill>
          <a:latin typeface="Browallia New" pitchFamily="34" charset="-34"/>
          <a:ea typeface="微软雅黑" panose="020B0503020204020204" pitchFamily="34" charset="-122"/>
          <a:sym typeface="Browallia New" pitchFamily="34" charset="-34"/>
        </a:defRPr>
      </a:lvl8pPr>
      <a:lvl9pPr marL="2057400" indent="-685800" algn="l" rtl="0" fontAlgn="base">
        <a:lnSpc>
          <a:spcPct val="90000"/>
        </a:lnSpc>
        <a:spcBef>
          <a:spcPct val="0"/>
        </a:spcBef>
        <a:spcAft>
          <a:spcPct val="0"/>
        </a:spcAft>
        <a:defRPr sz="3300">
          <a:solidFill>
            <a:schemeClr val="tx1"/>
          </a:solidFill>
          <a:latin typeface="Browallia New" pitchFamily="34" charset="-34"/>
          <a:ea typeface="微软雅黑" panose="020B0503020204020204" pitchFamily="34" charset="-122"/>
          <a:sym typeface="Browallia New" pitchFamily="34" charset="-34"/>
        </a:defRPr>
      </a:lvl9pPr>
    </p:titleStyle>
    <p:bodyStyle>
      <a:lvl1pPr marL="170180" indent="-170180"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sym typeface="Calibri" panose="020F0502020204030204" pitchFamily="34" charset="0"/>
        </a:defRPr>
      </a:lvl1pPr>
      <a:lvl2pPr marL="513080" indent="-170180"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sym typeface="Calibri" panose="020F0502020204030204" pitchFamily="34" charset="0"/>
        </a:defRPr>
      </a:lvl2pPr>
      <a:lvl3pPr marL="855980" indent="-170180"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sym typeface="Calibri" panose="020F0502020204030204" pitchFamily="34" charset="0"/>
        </a:defRPr>
      </a:lvl3pPr>
      <a:lvl4pPr marL="1198880" indent="-17018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1541780" indent="-17018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18859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2288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25717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29146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1" Type="http://schemas.openxmlformats.org/officeDocument/2006/relationships/notesSlide" Target="../notesSlides/notesSlide10.xml"/><Relationship Id="rId10" Type="http://schemas.openxmlformats.org/officeDocument/2006/relationships/slideLayout" Target="../slideLayouts/slideLayout12.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2" Type="http://schemas.openxmlformats.org/officeDocument/2006/relationships/notesSlide" Target="../notesSlides/notesSlide12.xml"/><Relationship Id="rId11" Type="http://schemas.openxmlformats.org/officeDocument/2006/relationships/slideLayout" Target="../slideLayouts/slideLayout12.xml"/><Relationship Id="rId10" Type="http://schemas.openxmlformats.org/officeDocument/2006/relationships/image" Target="../media/image1.png"/><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1.xml"/><Relationship Id="rId2" Type="http://schemas.openxmlformats.org/officeDocument/2006/relationships/audio" Target="../media/audio1.wav"/><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3.xml"/><Relationship Id="rId1" Type="http://schemas.openxmlformats.org/officeDocument/2006/relationships/audio" Target="../media/audio1.wav"/></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6" Type="http://schemas.openxmlformats.org/officeDocument/2006/relationships/slideLayout" Target="../slideLayouts/slideLayout12.xml"/><Relationship Id="rId15" Type="http://schemas.openxmlformats.org/officeDocument/2006/relationships/image" Target="../media/image1.png"/><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1.xml"/><Relationship Id="rId2" Type="http://schemas.openxmlformats.org/officeDocument/2006/relationships/audio" Target="../media/audio1.wav"/><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6" Type="http://schemas.openxmlformats.org/officeDocument/2006/relationships/slideLayout" Target="../slideLayouts/slideLayout12.xml"/><Relationship Id="rId25" Type="http://schemas.openxmlformats.org/officeDocument/2006/relationships/image" Target="../media/image1.png"/><Relationship Id="rId24" Type="http://schemas.openxmlformats.org/officeDocument/2006/relationships/tags" Target="../tags/tag76.xml"/><Relationship Id="rId23" Type="http://schemas.openxmlformats.org/officeDocument/2006/relationships/tags" Target="../tags/tag75.xml"/><Relationship Id="rId22" Type="http://schemas.openxmlformats.org/officeDocument/2006/relationships/tags" Target="../tags/tag74.xml"/><Relationship Id="rId21" Type="http://schemas.openxmlformats.org/officeDocument/2006/relationships/tags" Target="../tags/tag73.xml"/><Relationship Id="rId20" Type="http://schemas.openxmlformats.org/officeDocument/2006/relationships/tags" Target="../tags/tag72.xml"/><Relationship Id="rId2" Type="http://schemas.openxmlformats.org/officeDocument/2006/relationships/tags" Target="../tags/tag54.xml"/><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1.xml"/><Relationship Id="rId2" Type="http://schemas.openxmlformats.org/officeDocument/2006/relationships/audio" Target="../media/audio1.wav"/><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9" Type="http://schemas.openxmlformats.org/officeDocument/2006/relationships/notesSlide" Target="../notesSlides/notesSlide30.xml"/><Relationship Id="rId18" Type="http://schemas.openxmlformats.org/officeDocument/2006/relationships/slideLayout" Target="../slideLayouts/slideLayout12.xml"/><Relationship Id="rId17" Type="http://schemas.openxmlformats.org/officeDocument/2006/relationships/image" Target="../media/image1.png"/><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8" Type="http://schemas.openxmlformats.org/officeDocument/2006/relationships/notesSlide" Target="../notesSlides/notesSlide7.xml"/><Relationship Id="rId27" Type="http://schemas.openxmlformats.org/officeDocument/2006/relationships/slideLayout" Target="../slideLayouts/slideLayout12.xml"/><Relationship Id="rId26" Type="http://schemas.openxmlformats.org/officeDocument/2006/relationships/image" Target="../media/image1.png"/><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3.xml"/><Relationship Id="rId1"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9" name="TextBox 38"/>
          <p:cNvSpPr txBox="1"/>
          <p:nvPr/>
        </p:nvSpPr>
        <p:spPr>
          <a:xfrm>
            <a:off x="3672210" y="2288327"/>
            <a:ext cx="4788631" cy="413385"/>
          </a:xfrm>
          <a:prstGeom prst="rect">
            <a:avLst/>
          </a:prstGeom>
        </p:spPr>
        <p:txBody>
          <a:bodyPr wrap="square" lIns="68579" tIns="34289" rIns="68579" bIns="34289"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500" dirty="0">
                <a:solidFill>
                  <a:prstClr val="white"/>
                </a:solidFill>
                <a:latin typeface="+mn-lt"/>
                <a:ea typeface="+mn-ea"/>
                <a:cs typeface="+mn-ea"/>
                <a:sym typeface="+mn-lt"/>
              </a:rPr>
              <a:t>学院：信息与控制工程</a:t>
            </a:r>
            <a:r>
              <a:rPr lang="zh-CN" altLang="en-US" sz="1500" dirty="0">
                <a:solidFill>
                  <a:prstClr val="white"/>
                </a:solidFill>
                <a:latin typeface="+mn-lt"/>
                <a:ea typeface="+mn-ea"/>
                <a:cs typeface="+mn-ea"/>
                <a:sym typeface="+mn-lt"/>
              </a:rPr>
              <a:t>学院     </a:t>
            </a:r>
            <a:endParaRPr lang="zh-CN" altLang="en-US" sz="1500" dirty="0">
              <a:solidFill>
                <a:prstClr val="white"/>
              </a:solidFill>
              <a:latin typeface="+mn-lt"/>
              <a:ea typeface="+mn-ea"/>
              <a:cs typeface="+mn-ea"/>
              <a:sym typeface="+mn-lt"/>
            </a:endParaRPr>
          </a:p>
        </p:txBody>
      </p:sp>
      <p:sp>
        <p:nvSpPr>
          <p:cNvPr id="41" name="TextBox 40"/>
          <p:cNvSpPr txBox="1"/>
          <p:nvPr/>
        </p:nvSpPr>
        <p:spPr>
          <a:xfrm>
            <a:off x="1547495" y="1131253"/>
            <a:ext cx="6614795" cy="1174750"/>
          </a:xfrm>
          <a:prstGeom prst="rect">
            <a:avLst/>
          </a:prstGeom>
        </p:spPr>
        <p:txBody>
          <a:bodyPr wrap="square" lIns="68579" tIns="34289" rIns="68579" bIns="34289"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4800" b="1" dirty="0">
                <a:solidFill>
                  <a:prstClr val="white"/>
                </a:solidFill>
                <a:latin typeface="+mn-lt"/>
                <a:ea typeface="+mn-ea"/>
                <a:cs typeface="+mn-ea"/>
                <a:sym typeface="+mn-lt"/>
              </a:rPr>
              <a:t>员工人事信息</a:t>
            </a:r>
            <a:r>
              <a:rPr lang="zh-CN" altLang="en-US" sz="4800" b="1" dirty="0">
                <a:solidFill>
                  <a:prstClr val="white"/>
                </a:solidFill>
                <a:latin typeface="+mn-lt"/>
                <a:ea typeface="+mn-ea"/>
                <a:cs typeface="+mn-ea"/>
                <a:sym typeface="+mn-lt"/>
              </a:rPr>
              <a:t>管理系统</a:t>
            </a:r>
            <a:endParaRPr lang="zh-CN" altLang="en-US" sz="4800" b="1" dirty="0">
              <a:solidFill>
                <a:prstClr val="white"/>
              </a:solidFill>
              <a:latin typeface="+mn-lt"/>
              <a:ea typeface="+mn-ea"/>
              <a:cs typeface="+mn-ea"/>
              <a:sym typeface="+mn-lt"/>
            </a:endParaRPr>
          </a:p>
        </p:txBody>
      </p:sp>
      <p:sp>
        <p:nvSpPr>
          <p:cNvPr id="44" name="TextBox 90"/>
          <p:cNvSpPr txBox="1"/>
          <p:nvPr/>
        </p:nvSpPr>
        <p:spPr>
          <a:xfrm>
            <a:off x="871855" y="3291840"/>
            <a:ext cx="2593975" cy="1320800"/>
          </a:xfrm>
          <a:prstGeom prst="rect">
            <a:avLst/>
          </a:prstGeom>
          <a:noFill/>
        </p:spPr>
        <p:txBody>
          <a:bodyPr wrap="square" lIns="91438" tIns="45719" rIns="91438" bIns="45719" rtlCol="0">
            <a:spAutoFit/>
          </a:bodyPr>
          <a:lstStyle/>
          <a:p>
            <a:r>
              <a:rPr lang="zh-CN" altLang="en-US" sz="1600" dirty="0">
                <a:solidFill>
                  <a:prstClr val="white"/>
                </a:solidFill>
                <a:cs typeface="+mn-ea"/>
                <a:sym typeface="+mn-lt"/>
              </a:rPr>
              <a:t>组长：</a:t>
            </a:r>
            <a:r>
              <a:rPr lang="en-US" altLang="zh-CN" sz="1600" dirty="0">
                <a:solidFill>
                  <a:prstClr val="white"/>
                </a:solidFill>
                <a:cs typeface="+mn-ea"/>
                <a:sym typeface="+mn-lt"/>
              </a:rPr>
              <a:t>       </a:t>
            </a:r>
            <a:r>
              <a:rPr lang="zh-CN" altLang="en-US" sz="1600" dirty="0">
                <a:solidFill>
                  <a:prstClr val="white"/>
                </a:solidFill>
                <a:cs typeface="+mn-ea"/>
                <a:sym typeface="+mn-lt"/>
              </a:rPr>
              <a:t>梁桐</a:t>
            </a:r>
            <a:endParaRPr lang="zh-CN" altLang="en-US" sz="1600" dirty="0">
              <a:solidFill>
                <a:prstClr val="white"/>
              </a:solidFill>
              <a:cs typeface="+mn-ea"/>
              <a:sym typeface="+mn-lt"/>
            </a:endParaRPr>
          </a:p>
          <a:p>
            <a:endParaRPr lang="zh-CN" altLang="en-US" sz="1600" dirty="0">
              <a:solidFill>
                <a:prstClr val="white"/>
              </a:solidFill>
              <a:cs typeface="+mn-ea"/>
              <a:sym typeface="+mn-lt"/>
            </a:endParaRPr>
          </a:p>
          <a:p>
            <a:r>
              <a:rPr lang="zh-CN" altLang="en-US" sz="1600" dirty="0">
                <a:solidFill>
                  <a:prstClr val="white"/>
                </a:solidFill>
                <a:cs typeface="+mn-ea"/>
                <a:sym typeface="+mn-lt"/>
              </a:rPr>
              <a:t>成员：</a:t>
            </a:r>
            <a:r>
              <a:rPr lang="en-US" altLang="zh-CN" sz="1600" dirty="0">
                <a:solidFill>
                  <a:prstClr val="white"/>
                </a:solidFill>
                <a:cs typeface="+mn-ea"/>
                <a:sym typeface="+mn-lt"/>
              </a:rPr>
              <a:t>       </a:t>
            </a:r>
            <a:r>
              <a:rPr lang="zh-CN" altLang="en-US" sz="1600" dirty="0">
                <a:solidFill>
                  <a:prstClr val="white"/>
                </a:solidFill>
                <a:cs typeface="+mn-ea"/>
                <a:sym typeface="+mn-lt"/>
              </a:rPr>
              <a:t>张轩</a:t>
            </a:r>
            <a:r>
              <a:rPr lang="en-US" altLang="zh-CN" sz="1600" dirty="0">
                <a:solidFill>
                  <a:prstClr val="white"/>
                </a:solidFill>
                <a:cs typeface="+mn-ea"/>
                <a:sym typeface="+mn-lt"/>
              </a:rPr>
              <a:t>    </a:t>
            </a:r>
            <a:r>
              <a:rPr lang="zh-CN" altLang="en-US" sz="1600" dirty="0">
                <a:solidFill>
                  <a:prstClr val="white"/>
                </a:solidFill>
                <a:cs typeface="+mn-ea"/>
                <a:sym typeface="+mn-lt"/>
              </a:rPr>
              <a:t>刘一泽</a:t>
            </a:r>
            <a:endParaRPr lang="zh-CN" altLang="en-US" sz="1600" dirty="0">
              <a:solidFill>
                <a:prstClr val="white"/>
              </a:solidFill>
              <a:cs typeface="+mn-ea"/>
              <a:sym typeface="+mn-lt"/>
            </a:endParaRPr>
          </a:p>
          <a:p>
            <a:endParaRPr lang="zh-CN" altLang="en-US" sz="1600" dirty="0">
              <a:solidFill>
                <a:prstClr val="white"/>
              </a:solidFill>
              <a:cs typeface="+mn-ea"/>
              <a:sym typeface="+mn-lt"/>
            </a:endParaRPr>
          </a:p>
          <a:p>
            <a:r>
              <a:rPr lang="zh-CN" altLang="en-US" sz="1600" dirty="0">
                <a:solidFill>
                  <a:prstClr val="white"/>
                </a:solidFill>
                <a:cs typeface="+mn-ea"/>
                <a:sym typeface="+mn-lt"/>
              </a:rPr>
              <a:t> </a:t>
            </a:r>
            <a:r>
              <a:rPr lang="en-US" altLang="zh-CN" sz="1600" dirty="0">
                <a:solidFill>
                  <a:prstClr val="white"/>
                </a:solidFill>
                <a:cs typeface="+mn-ea"/>
                <a:sym typeface="+mn-lt"/>
              </a:rPr>
              <a:t>                 </a:t>
            </a:r>
            <a:endParaRPr lang="zh-CN" altLang="en-US" sz="1600" dirty="0">
              <a:solidFill>
                <a:prstClr val="white"/>
              </a:solidFill>
              <a:cs typeface="+mn-ea"/>
              <a:sym typeface="+mn-lt"/>
            </a:endParaRPr>
          </a:p>
        </p:txBody>
      </p:sp>
      <p:sp>
        <p:nvSpPr>
          <p:cNvPr id="45" name="TextBox 44"/>
          <p:cNvSpPr txBox="1"/>
          <p:nvPr/>
        </p:nvSpPr>
        <p:spPr>
          <a:xfrm>
            <a:off x="871717" y="4249421"/>
            <a:ext cx="1180004" cy="338554"/>
          </a:xfrm>
          <a:prstGeom prst="rect">
            <a:avLst/>
          </a:prstGeom>
          <a:noFill/>
        </p:spPr>
        <p:txBody>
          <a:bodyPr wrap="square" lIns="91438" tIns="45719" rIns="91438" bIns="45719" rtlCol="0">
            <a:spAutoFit/>
          </a:bodyPr>
          <a:lstStyle/>
          <a:p>
            <a:r>
              <a:rPr lang="zh-CN" altLang="en-US" sz="1600" dirty="0">
                <a:solidFill>
                  <a:prstClr val="white"/>
                </a:solidFill>
                <a:cs typeface="+mn-ea"/>
                <a:sym typeface="+mn-lt"/>
              </a:rPr>
              <a:t>专业：</a:t>
            </a:r>
            <a:endParaRPr lang="zh-CN" altLang="en-US" sz="1600" dirty="0">
              <a:solidFill>
                <a:prstClr val="white"/>
              </a:solidFill>
              <a:cs typeface="+mn-ea"/>
              <a:sym typeface="+mn-lt"/>
            </a:endParaRPr>
          </a:p>
        </p:txBody>
      </p:sp>
      <p:sp>
        <p:nvSpPr>
          <p:cNvPr id="46" name="TextBox 45"/>
          <p:cNvSpPr txBox="1"/>
          <p:nvPr/>
        </p:nvSpPr>
        <p:spPr>
          <a:xfrm>
            <a:off x="5022718" y="3708639"/>
            <a:ext cx="800219" cy="338554"/>
          </a:xfrm>
          <a:prstGeom prst="rect">
            <a:avLst/>
          </a:prstGeom>
          <a:noFill/>
        </p:spPr>
        <p:txBody>
          <a:bodyPr wrap="none" lIns="91438" tIns="45719" rIns="91438" bIns="45719" rtlCol="0">
            <a:spAutoFit/>
          </a:bodyPr>
          <a:lstStyle/>
          <a:p>
            <a:r>
              <a:rPr lang="zh-CN" altLang="en-US" sz="1600" dirty="0">
                <a:solidFill>
                  <a:prstClr val="white"/>
                </a:solidFill>
                <a:cs typeface="+mn-ea"/>
                <a:sym typeface="+mn-lt"/>
              </a:rPr>
              <a:t>导师：</a:t>
            </a:r>
            <a:endParaRPr lang="zh-CN" altLang="en-US" sz="1600" dirty="0">
              <a:solidFill>
                <a:prstClr val="white"/>
              </a:solidFill>
              <a:cs typeface="+mn-ea"/>
              <a:sym typeface="+mn-lt"/>
            </a:endParaRPr>
          </a:p>
        </p:txBody>
      </p:sp>
      <p:sp>
        <p:nvSpPr>
          <p:cNvPr id="47" name="TextBox 46"/>
          <p:cNvSpPr txBox="1"/>
          <p:nvPr/>
        </p:nvSpPr>
        <p:spPr>
          <a:xfrm>
            <a:off x="5022718" y="4249421"/>
            <a:ext cx="800219" cy="338554"/>
          </a:xfrm>
          <a:prstGeom prst="rect">
            <a:avLst/>
          </a:prstGeom>
          <a:noFill/>
        </p:spPr>
        <p:txBody>
          <a:bodyPr wrap="none" lIns="91438" tIns="45719" rIns="91438" bIns="45719" rtlCol="0">
            <a:spAutoFit/>
          </a:bodyPr>
          <a:lstStyle/>
          <a:p>
            <a:r>
              <a:rPr lang="zh-CN" altLang="en-US" sz="1600" dirty="0">
                <a:solidFill>
                  <a:prstClr val="white"/>
                </a:solidFill>
                <a:cs typeface="+mn-ea"/>
                <a:sym typeface="+mn-lt"/>
              </a:rPr>
              <a:t>日期：</a:t>
            </a:r>
            <a:endParaRPr lang="zh-CN" altLang="en-US" sz="1600" dirty="0">
              <a:solidFill>
                <a:prstClr val="white"/>
              </a:solidFill>
              <a:cs typeface="+mn-ea"/>
              <a:sym typeface="+mn-lt"/>
            </a:endParaRPr>
          </a:p>
        </p:txBody>
      </p:sp>
      <p:sp>
        <p:nvSpPr>
          <p:cNvPr id="4" name="矩形 3"/>
          <p:cNvSpPr/>
          <p:nvPr/>
        </p:nvSpPr>
        <p:spPr>
          <a:xfrm>
            <a:off x="1907395" y="4155220"/>
            <a:ext cx="1863725" cy="459105"/>
          </a:xfrm>
          <a:prstGeom prst="rect">
            <a:avLst/>
          </a:prstGeom>
        </p:spPr>
        <p:txBody>
          <a:bodyPr wrap="none" lIns="91438" tIns="45719" rIns="91438" bIns="45719">
            <a:spAutoFit/>
          </a:bodyPr>
          <a:lstStyle/>
          <a:p>
            <a:pPr algn="ctr">
              <a:lnSpc>
                <a:spcPct val="150000"/>
              </a:lnSpc>
            </a:pPr>
            <a:r>
              <a:rPr lang="zh-CN" altLang="en-US" sz="1600" dirty="0">
                <a:solidFill>
                  <a:prstClr val="white"/>
                </a:solidFill>
                <a:cs typeface="+mn-ea"/>
                <a:sym typeface="+mn-lt"/>
              </a:rPr>
              <a:t>计算机</a:t>
            </a:r>
            <a:r>
              <a:rPr lang="zh-CN" altLang="en-US" sz="1600" dirty="0">
                <a:solidFill>
                  <a:prstClr val="white"/>
                </a:solidFill>
                <a:cs typeface="+mn-ea"/>
                <a:sym typeface="+mn-lt"/>
              </a:rPr>
              <a:t>科学与技术 </a:t>
            </a:r>
            <a:endParaRPr lang="en-US" altLang="zh-CN" sz="1600" dirty="0">
              <a:solidFill>
                <a:prstClr val="white"/>
              </a:solidFill>
              <a:cs typeface="+mn-ea"/>
              <a:sym typeface="+mn-lt"/>
            </a:endParaRPr>
          </a:p>
        </p:txBody>
      </p:sp>
      <p:sp>
        <p:nvSpPr>
          <p:cNvPr id="5" name="矩形 4"/>
          <p:cNvSpPr/>
          <p:nvPr/>
        </p:nvSpPr>
        <p:spPr>
          <a:xfrm>
            <a:off x="6119255" y="3594169"/>
            <a:ext cx="791210" cy="459105"/>
          </a:xfrm>
          <a:prstGeom prst="rect">
            <a:avLst/>
          </a:prstGeom>
        </p:spPr>
        <p:txBody>
          <a:bodyPr wrap="none" lIns="91438" tIns="45719" rIns="91438" bIns="45719">
            <a:spAutoFit/>
          </a:bodyPr>
          <a:lstStyle/>
          <a:p>
            <a:pPr algn="ctr">
              <a:lnSpc>
                <a:spcPct val="150000"/>
              </a:lnSpc>
            </a:pPr>
            <a:r>
              <a:rPr lang="zh-CN" altLang="en-US" sz="1600" dirty="0">
                <a:solidFill>
                  <a:prstClr val="white"/>
                </a:solidFill>
                <a:cs typeface="+mn-ea"/>
                <a:sym typeface="+mn-lt"/>
              </a:rPr>
              <a:t>贺秦禄</a:t>
            </a:r>
            <a:endParaRPr lang="zh-CN" altLang="en-US" sz="1600" dirty="0">
              <a:solidFill>
                <a:prstClr val="white"/>
              </a:solidFill>
              <a:cs typeface="+mn-ea"/>
              <a:sym typeface="+mn-lt"/>
            </a:endParaRPr>
          </a:p>
        </p:txBody>
      </p:sp>
      <p:sp>
        <p:nvSpPr>
          <p:cNvPr id="6" name="矩形 5"/>
          <p:cNvSpPr/>
          <p:nvPr/>
        </p:nvSpPr>
        <p:spPr>
          <a:xfrm>
            <a:off x="6189527" y="4138462"/>
            <a:ext cx="1525905" cy="459105"/>
          </a:xfrm>
          <a:prstGeom prst="rect">
            <a:avLst/>
          </a:prstGeom>
        </p:spPr>
        <p:txBody>
          <a:bodyPr wrap="none" lIns="91438" tIns="45719" rIns="91438" bIns="45719">
            <a:spAutoFit/>
          </a:bodyPr>
          <a:lstStyle/>
          <a:p>
            <a:pPr algn="ctr">
              <a:lnSpc>
                <a:spcPct val="150000"/>
              </a:lnSpc>
            </a:pPr>
            <a:r>
              <a:rPr lang="en-US" altLang="zh-CN" sz="1600" dirty="0">
                <a:solidFill>
                  <a:prstClr val="white"/>
                </a:solidFill>
                <a:cs typeface="+mn-ea"/>
                <a:sym typeface="+mn-lt"/>
              </a:rPr>
              <a:t>2025</a:t>
            </a:r>
            <a:r>
              <a:rPr lang="zh-CN" altLang="en-US" sz="1600" dirty="0">
                <a:solidFill>
                  <a:prstClr val="white"/>
                </a:solidFill>
                <a:cs typeface="+mn-ea"/>
                <a:sym typeface="+mn-lt"/>
              </a:rPr>
              <a:t>年</a:t>
            </a:r>
            <a:r>
              <a:rPr lang="en-US" altLang="zh-CN" sz="1600" dirty="0">
                <a:solidFill>
                  <a:prstClr val="white"/>
                </a:solidFill>
                <a:cs typeface="+mn-ea"/>
                <a:sym typeface="+mn-lt"/>
              </a:rPr>
              <a:t>7</a:t>
            </a:r>
            <a:r>
              <a:rPr lang="zh-CN" altLang="en-US" sz="1600" dirty="0">
                <a:solidFill>
                  <a:prstClr val="white"/>
                </a:solidFill>
                <a:cs typeface="+mn-ea"/>
                <a:sym typeface="+mn-lt"/>
              </a:rPr>
              <a:t>月</a:t>
            </a:r>
            <a:r>
              <a:rPr lang="en-US" altLang="zh-CN" sz="1600" dirty="0">
                <a:solidFill>
                  <a:prstClr val="white"/>
                </a:solidFill>
                <a:cs typeface="+mn-ea"/>
                <a:sym typeface="+mn-lt"/>
              </a:rPr>
              <a:t>4</a:t>
            </a:r>
            <a:r>
              <a:rPr lang="zh-CN" altLang="en-US" sz="1600" dirty="0">
                <a:solidFill>
                  <a:prstClr val="white"/>
                </a:solidFill>
                <a:cs typeface="+mn-ea"/>
                <a:sym typeface="+mn-lt"/>
              </a:rPr>
              <a:t>日</a:t>
            </a:r>
            <a:r>
              <a:rPr lang="en-US" altLang="zh-CN" sz="1600" dirty="0">
                <a:solidFill>
                  <a:prstClr val="white"/>
                </a:solidFill>
                <a:cs typeface="+mn-ea"/>
                <a:sym typeface="+mn-lt"/>
              </a:rPr>
              <a:t> </a:t>
            </a:r>
            <a:endParaRPr lang="zh-CN" altLang="en-US" sz="1600" dirty="0">
              <a:solidFill>
                <a:prstClr val="white"/>
              </a:solidFill>
              <a:cs typeface="+mn-ea"/>
              <a:sym typeface="+mn-lt"/>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7365" y="123190"/>
            <a:ext cx="3048635" cy="767715"/>
          </a:xfrm>
          <a:prstGeom prst="rect">
            <a:avLst/>
          </a:prstGeom>
        </p:spPr>
      </p:pic>
    </p:spTree>
  </p:cSld>
  <p:clrMapOvr>
    <a:masterClrMapping/>
  </p:clrMapOvr>
  <p:transition spd="slow">
    <p:randomBar dir="vert"/>
  </p:transition>
  <p:timing>
    <p:tnLst>
      <p:par>
        <p:cTn id="1" dur="indefinite" restart="never" nodeType="tmRoot"/>
      </p:par>
    </p:tnLst>
    <p:bldLst>
      <p:bldP spid="39" grpId="0"/>
      <p:bldP spid="41" grpId="0"/>
      <p:bldP spid="44" grpId="0"/>
      <p:bldP spid="45" grpId="0"/>
      <p:bldP spid="46" grpId="0"/>
      <p:bldP spid="47" grpId="0"/>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29513" y="51470"/>
            <a:ext cx="18072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调岗模块</a:t>
            </a:r>
            <a:endParaRPr lang="zh-CN" altLang="en-US" sz="3200" dirty="0">
              <a:solidFill>
                <a:prstClr val="white"/>
              </a:solidFill>
              <a:cs typeface="+mn-ea"/>
              <a:sym typeface="+mn-lt"/>
            </a:endParaRPr>
          </a:p>
        </p:txBody>
      </p:sp>
      <p:grpSp>
        <p:nvGrpSpPr>
          <p:cNvPr id="5" name="组合 4"/>
          <p:cNvGrpSpPr/>
          <p:nvPr>
            <p:custDataLst>
              <p:tags r:id="rId1"/>
            </p:custDataLst>
          </p:nvPr>
        </p:nvGrpSpPr>
        <p:grpSpPr>
          <a:xfrm>
            <a:off x="4788025" y="1421470"/>
            <a:ext cx="3632831" cy="735965"/>
            <a:chOff x="4788024" y="1421470"/>
            <a:chExt cx="3632831" cy="735965"/>
          </a:xfrm>
        </p:grpSpPr>
        <p:cxnSp>
          <p:nvCxnSpPr>
            <p:cNvPr id="59" name="直接连接符 58"/>
            <p:cNvCxnSpPr/>
            <p:nvPr>
              <p:custDataLst>
                <p:tags r:id="rId2"/>
              </p:custDataLst>
            </p:nvPr>
          </p:nvCxnSpPr>
          <p:spPr>
            <a:xfrm>
              <a:off x="4788024" y="1479693"/>
              <a:ext cx="0" cy="671888"/>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文本框 34"/>
            <p:cNvSpPr txBox="1"/>
            <p:nvPr>
              <p:custDataLst>
                <p:tags r:id="rId3"/>
              </p:custDataLst>
            </p:nvPr>
          </p:nvSpPr>
          <p:spPr>
            <a:xfrm>
              <a:off x="5242155" y="1421470"/>
              <a:ext cx="3178700" cy="735965"/>
            </a:xfrm>
            <a:prstGeom prst="rect">
              <a:avLst/>
            </a:prstGeom>
            <a:noFill/>
          </p:spPr>
          <p:txBody>
            <a:bodyPr wrap="square" lIns="91426" tIns="45712" rIns="91426" bIns="45712" rtlCol="0">
              <a:spAutoFit/>
            </a:bodyPr>
            <a:lstStyle/>
            <a:p>
              <a:r>
                <a:rPr lang="zh-CN" altLang="en-US" dirty="0">
                  <a:solidFill>
                    <a:prstClr val="black">
                      <a:lumMod val="95000"/>
                      <a:lumOff val="5000"/>
                    </a:prstClr>
                  </a:solidFill>
                  <a:cs typeface="+mn-ea"/>
                  <a:sym typeface="+mn-lt"/>
                </a:rPr>
                <a:t>增删调岗通知</a:t>
              </a:r>
              <a:endParaRPr lang="zh-CN" altLang="en-US" dirty="0">
                <a:solidFill>
                  <a:prstClr val="black">
                    <a:lumMod val="95000"/>
                    <a:lumOff val="5000"/>
                  </a:prstClr>
                </a:solidFill>
                <a:cs typeface="+mn-ea"/>
                <a:sym typeface="+mn-lt"/>
              </a:endParaRPr>
            </a:p>
            <a:p>
              <a:r>
                <a:rPr lang="zh-CN" altLang="en-US" sz="1200" dirty="0">
                  <a:solidFill>
                    <a:sysClr val="windowText" lastClr="000000"/>
                  </a:solidFill>
                  <a:cs typeface="+mn-ea"/>
                  <a:sym typeface="+mn-lt"/>
                </a:rPr>
                <a:t>管理员端增加，删除，修改调岗通知，同步调岗信息到数据库，改变员工信息。</a:t>
              </a:r>
              <a:endParaRPr lang="en-US" altLang="zh-CN" sz="1200" dirty="0">
                <a:solidFill>
                  <a:sysClr val="windowText" lastClr="000000"/>
                </a:solidFill>
                <a:cs typeface="+mn-ea"/>
                <a:sym typeface="+mn-lt"/>
              </a:endParaRPr>
            </a:p>
          </p:txBody>
        </p:sp>
      </p:grpSp>
      <p:grpSp>
        <p:nvGrpSpPr>
          <p:cNvPr id="6" name="组合 5"/>
          <p:cNvGrpSpPr/>
          <p:nvPr>
            <p:custDataLst>
              <p:tags r:id="rId4"/>
            </p:custDataLst>
          </p:nvPr>
        </p:nvGrpSpPr>
        <p:grpSpPr>
          <a:xfrm>
            <a:off x="4788025" y="2743832"/>
            <a:ext cx="3724685" cy="751525"/>
            <a:chOff x="4788024" y="2743832"/>
            <a:chExt cx="3724685" cy="751525"/>
          </a:xfrm>
        </p:grpSpPr>
        <p:cxnSp>
          <p:nvCxnSpPr>
            <p:cNvPr id="60" name="直接连接符 59"/>
            <p:cNvCxnSpPr/>
            <p:nvPr>
              <p:custDataLst>
                <p:tags r:id="rId5"/>
              </p:custDataLst>
            </p:nvPr>
          </p:nvCxnSpPr>
          <p:spPr>
            <a:xfrm>
              <a:off x="4788024" y="2823469"/>
              <a:ext cx="0" cy="671888"/>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文本框 35"/>
            <p:cNvSpPr txBox="1"/>
            <p:nvPr>
              <p:custDataLst>
                <p:tags r:id="rId6"/>
              </p:custDataLst>
            </p:nvPr>
          </p:nvSpPr>
          <p:spPr>
            <a:xfrm>
              <a:off x="5242154" y="2743832"/>
              <a:ext cx="3270555" cy="551815"/>
            </a:xfrm>
            <a:prstGeom prst="rect">
              <a:avLst/>
            </a:prstGeom>
            <a:noFill/>
          </p:spPr>
          <p:txBody>
            <a:bodyPr wrap="square" lIns="91426" tIns="45712" rIns="91426" bIns="45712" rtlCol="0">
              <a:spAutoFit/>
            </a:bodyPr>
            <a:lstStyle/>
            <a:p>
              <a:r>
                <a:rPr lang="zh-CN" altLang="en-US" dirty="0">
                  <a:solidFill>
                    <a:prstClr val="black">
                      <a:lumMod val="95000"/>
                      <a:lumOff val="5000"/>
                    </a:prstClr>
                  </a:solidFill>
                  <a:cs typeface="+mn-ea"/>
                  <a:sym typeface="+mn-lt"/>
                </a:rPr>
                <a:t>查询与确认调岗信息</a:t>
              </a:r>
              <a:endParaRPr lang="zh-CN" altLang="en-US" dirty="0">
                <a:solidFill>
                  <a:prstClr val="black">
                    <a:lumMod val="95000"/>
                    <a:lumOff val="5000"/>
                  </a:prstClr>
                </a:solidFill>
                <a:cs typeface="+mn-ea"/>
                <a:sym typeface="+mn-lt"/>
              </a:endParaRPr>
            </a:p>
            <a:p>
              <a:r>
                <a:rPr lang="zh-CN" altLang="en-US" sz="1200" dirty="0">
                  <a:solidFill>
                    <a:sysClr val="windowText" lastClr="000000"/>
                  </a:solidFill>
                  <a:cs typeface="+mn-ea"/>
                  <a:sym typeface="+mn-lt"/>
                </a:rPr>
                <a:t>员工端查询与确认调岗信息，更新个人</a:t>
              </a:r>
              <a:r>
                <a:rPr lang="zh-CN" altLang="en-US" sz="1200" dirty="0">
                  <a:solidFill>
                    <a:sysClr val="windowText" lastClr="000000"/>
                  </a:solidFill>
                  <a:cs typeface="+mn-ea"/>
                  <a:sym typeface="+mn-lt"/>
                </a:rPr>
                <a:t>状态。</a:t>
              </a:r>
              <a:endParaRPr lang="zh-CN" altLang="en-US" sz="1200" dirty="0">
                <a:solidFill>
                  <a:sysClr val="windowText" lastClr="000000"/>
                </a:solidFill>
                <a:cs typeface="+mn-ea"/>
                <a:sym typeface="+mn-lt"/>
              </a:endParaRPr>
            </a:p>
          </p:txBody>
        </p:sp>
      </p:grpSp>
      <p:pic>
        <p:nvPicPr>
          <p:cNvPr id="2" name="图片 1"/>
          <p:cNvPicPr>
            <a:picLocks noChangeAspect="1"/>
          </p:cNvPicPr>
          <p:nvPr/>
        </p:nvPicPr>
        <p:blipFill>
          <a:blip r:embed="rId7"/>
          <a:stretch>
            <a:fillRect/>
          </a:stretch>
        </p:blipFill>
        <p:spPr>
          <a:xfrm>
            <a:off x="35560" y="987425"/>
            <a:ext cx="4108450" cy="2000885"/>
          </a:xfrm>
          <a:prstGeom prst="rect">
            <a:avLst/>
          </a:prstGeom>
        </p:spPr>
      </p:pic>
      <p:pic>
        <p:nvPicPr>
          <p:cNvPr id="3" name="图片 2"/>
          <p:cNvPicPr>
            <a:picLocks noChangeAspect="1"/>
          </p:cNvPicPr>
          <p:nvPr/>
        </p:nvPicPr>
        <p:blipFill>
          <a:blip r:embed="rId8"/>
          <a:stretch>
            <a:fillRect/>
          </a:stretch>
        </p:blipFill>
        <p:spPr>
          <a:xfrm>
            <a:off x="42545" y="3003550"/>
            <a:ext cx="4102100" cy="1726565"/>
          </a:xfrm>
          <a:prstGeom prst="rect">
            <a:avLst/>
          </a:prstGeom>
        </p:spPr>
      </p:pic>
      <p:pic>
        <p:nvPicPr>
          <p:cNvPr id="9" name="图片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29513" y="51470"/>
            <a:ext cx="18072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调岗模块</a:t>
            </a:r>
            <a:endParaRPr lang="zh-CN" altLang="en-US" sz="3200" dirty="0">
              <a:solidFill>
                <a:prstClr val="white"/>
              </a:solidFill>
              <a:cs typeface="+mn-ea"/>
              <a:sym typeface="+mn-lt"/>
            </a:endParaRPr>
          </a:p>
        </p:txBody>
      </p:sp>
      <p:pic>
        <p:nvPicPr>
          <p:cNvPr id="37" name="图片 36"/>
          <p:cNvPicPr>
            <a:picLocks noChangeAspect="1"/>
          </p:cNvPicPr>
          <p:nvPr/>
        </p:nvPicPr>
        <p:blipFill>
          <a:blip r:embed="rId1"/>
          <a:stretch>
            <a:fillRect/>
          </a:stretch>
        </p:blipFill>
        <p:spPr>
          <a:xfrm>
            <a:off x="35560" y="1131570"/>
            <a:ext cx="2985135" cy="3235325"/>
          </a:xfrm>
          <a:prstGeom prst="rect">
            <a:avLst/>
          </a:prstGeom>
        </p:spPr>
      </p:pic>
      <p:sp>
        <p:nvSpPr>
          <p:cNvPr id="4" name="文本框 3"/>
          <p:cNvSpPr txBox="1"/>
          <p:nvPr/>
        </p:nvSpPr>
        <p:spPr>
          <a:xfrm>
            <a:off x="395605" y="843915"/>
            <a:ext cx="3048000" cy="368300"/>
          </a:xfrm>
          <a:prstGeom prst="rect">
            <a:avLst/>
          </a:prstGeom>
          <a:noFill/>
        </p:spPr>
        <p:txBody>
          <a:bodyPr wrap="square" rtlCol="0">
            <a:spAutoFit/>
          </a:bodyPr>
          <a:p>
            <a:r>
              <a:rPr lang="zh-CN" altLang="en-US"/>
              <a:t>增加调岗通知</a:t>
            </a:r>
            <a:r>
              <a:rPr lang="zh-CN" altLang="en-US"/>
              <a:t>流程图</a:t>
            </a:r>
            <a:endParaRPr lang="zh-CN" altLang="en-US"/>
          </a:p>
        </p:txBody>
      </p:sp>
      <p:pic>
        <p:nvPicPr>
          <p:cNvPr id="7" name="图片 6"/>
          <p:cNvPicPr>
            <a:picLocks noChangeAspect="1"/>
          </p:cNvPicPr>
          <p:nvPr/>
        </p:nvPicPr>
        <p:blipFill>
          <a:blip r:embed="rId2"/>
          <a:stretch>
            <a:fillRect/>
          </a:stretch>
        </p:blipFill>
        <p:spPr>
          <a:xfrm>
            <a:off x="3347720" y="987425"/>
            <a:ext cx="5014595" cy="3244215"/>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2951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薪资</a:t>
            </a:r>
            <a:r>
              <a:rPr lang="zh-CN" altLang="en-US" sz="3200" dirty="0">
                <a:solidFill>
                  <a:prstClr val="white"/>
                </a:solidFill>
                <a:cs typeface="+mn-ea"/>
                <a:sym typeface="+mn-lt"/>
              </a:rPr>
              <a:t>管理模块</a:t>
            </a:r>
            <a:endParaRPr lang="zh-CN" altLang="en-US" sz="3200" dirty="0">
              <a:solidFill>
                <a:prstClr val="white"/>
              </a:solidFill>
              <a:cs typeface="+mn-ea"/>
              <a:sym typeface="+mn-lt"/>
            </a:endParaRPr>
          </a:p>
        </p:txBody>
      </p:sp>
      <p:grpSp>
        <p:nvGrpSpPr>
          <p:cNvPr id="5" name="组合 4"/>
          <p:cNvGrpSpPr/>
          <p:nvPr>
            <p:custDataLst>
              <p:tags r:id="rId1"/>
            </p:custDataLst>
          </p:nvPr>
        </p:nvGrpSpPr>
        <p:grpSpPr>
          <a:xfrm>
            <a:off x="4716270" y="771865"/>
            <a:ext cx="3632831" cy="730111"/>
            <a:chOff x="4788024" y="1421470"/>
            <a:chExt cx="3632831" cy="730111"/>
          </a:xfrm>
        </p:grpSpPr>
        <p:cxnSp>
          <p:nvCxnSpPr>
            <p:cNvPr id="59" name="直接连接符 58"/>
            <p:cNvCxnSpPr/>
            <p:nvPr>
              <p:custDataLst>
                <p:tags r:id="rId2"/>
              </p:custDataLst>
            </p:nvPr>
          </p:nvCxnSpPr>
          <p:spPr>
            <a:xfrm>
              <a:off x="4788024" y="1479693"/>
              <a:ext cx="0" cy="671888"/>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文本框 34"/>
            <p:cNvSpPr txBox="1"/>
            <p:nvPr>
              <p:custDataLst>
                <p:tags r:id="rId3"/>
              </p:custDataLst>
            </p:nvPr>
          </p:nvSpPr>
          <p:spPr>
            <a:xfrm>
              <a:off x="5242155" y="1421470"/>
              <a:ext cx="3178700" cy="551815"/>
            </a:xfrm>
            <a:prstGeom prst="rect">
              <a:avLst/>
            </a:prstGeom>
            <a:noFill/>
          </p:spPr>
          <p:txBody>
            <a:bodyPr wrap="square" lIns="91426" tIns="45712" rIns="91426" bIns="45712" rtlCol="0">
              <a:spAutoFit/>
            </a:bodyPr>
            <a:lstStyle/>
            <a:p>
              <a:r>
                <a:rPr lang="zh-CN" altLang="en-US" dirty="0">
                  <a:solidFill>
                    <a:prstClr val="black">
                      <a:lumMod val="95000"/>
                      <a:lumOff val="5000"/>
                    </a:prstClr>
                  </a:solidFill>
                  <a:cs typeface="+mn-ea"/>
                  <a:sym typeface="+mn-lt"/>
                </a:rPr>
                <a:t>增删</a:t>
              </a:r>
              <a:r>
                <a:rPr lang="zh-CN" altLang="en-US" dirty="0">
                  <a:solidFill>
                    <a:prstClr val="black">
                      <a:lumMod val="95000"/>
                      <a:lumOff val="5000"/>
                    </a:prstClr>
                  </a:solidFill>
                  <a:cs typeface="+mn-ea"/>
                  <a:sym typeface="+mn-lt"/>
                </a:rPr>
                <a:t>薪酬标准</a:t>
              </a:r>
              <a:endParaRPr lang="zh-CN" altLang="en-US" dirty="0">
                <a:solidFill>
                  <a:prstClr val="black">
                    <a:lumMod val="95000"/>
                    <a:lumOff val="5000"/>
                  </a:prstClr>
                </a:solidFill>
                <a:cs typeface="+mn-ea"/>
                <a:sym typeface="+mn-lt"/>
              </a:endParaRPr>
            </a:p>
            <a:p>
              <a:r>
                <a:rPr lang="zh-CN" altLang="en-US" sz="1200" dirty="0">
                  <a:solidFill>
                    <a:sysClr val="windowText" lastClr="000000"/>
                  </a:solidFill>
                  <a:cs typeface="+mn-ea"/>
                  <a:sym typeface="+mn-lt"/>
                </a:rPr>
                <a:t>管理员端增加，删除，修改薪酬标准</a:t>
              </a:r>
              <a:endParaRPr lang="zh-CN" altLang="en-US" sz="1200" dirty="0">
                <a:solidFill>
                  <a:sysClr val="windowText" lastClr="000000"/>
                </a:solidFill>
                <a:cs typeface="+mn-ea"/>
                <a:sym typeface="+mn-lt"/>
              </a:endParaRPr>
            </a:p>
          </p:txBody>
        </p:sp>
      </p:grpSp>
      <p:grpSp>
        <p:nvGrpSpPr>
          <p:cNvPr id="6" name="组合 5"/>
          <p:cNvGrpSpPr/>
          <p:nvPr>
            <p:custDataLst>
              <p:tags r:id="rId4"/>
            </p:custDataLst>
          </p:nvPr>
        </p:nvGrpSpPr>
        <p:grpSpPr>
          <a:xfrm>
            <a:off x="4716270" y="1501772"/>
            <a:ext cx="3724685" cy="751525"/>
            <a:chOff x="4788024" y="2743832"/>
            <a:chExt cx="3724685" cy="751525"/>
          </a:xfrm>
        </p:grpSpPr>
        <p:cxnSp>
          <p:nvCxnSpPr>
            <p:cNvPr id="60" name="直接连接符 59"/>
            <p:cNvCxnSpPr/>
            <p:nvPr>
              <p:custDataLst>
                <p:tags r:id="rId5"/>
              </p:custDataLst>
            </p:nvPr>
          </p:nvCxnSpPr>
          <p:spPr>
            <a:xfrm>
              <a:off x="4788024" y="2823469"/>
              <a:ext cx="0" cy="671888"/>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文本框 35"/>
            <p:cNvSpPr txBox="1"/>
            <p:nvPr>
              <p:custDataLst>
                <p:tags r:id="rId6"/>
              </p:custDataLst>
            </p:nvPr>
          </p:nvSpPr>
          <p:spPr>
            <a:xfrm>
              <a:off x="5242154" y="2743832"/>
              <a:ext cx="3270555" cy="735965"/>
            </a:xfrm>
            <a:prstGeom prst="rect">
              <a:avLst/>
            </a:prstGeom>
            <a:noFill/>
          </p:spPr>
          <p:txBody>
            <a:bodyPr wrap="square" lIns="91426" tIns="45712" rIns="91426" bIns="45712" rtlCol="0">
              <a:spAutoFit/>
            </a:bodyPr>
            <a:lstStyle/>
            <a:p>
              <a:r>
                <a:rPr lang="zh-CN" altLang="en-US" sz="1800" dirty="0">
                  <a:solidFill>
                    <a:prstClr val="black">
                      <a:lumMod val="95000"/>
                      <a:lumOff val="5000"/>
                    </a:prstClr>
                  </a:solidFill>
                  <a:cs typeface="+mn-ea"/>
                  <a:sym typeface="+mn-lt"/>
                </a:rPr>
                <a:t>薪酬信息同步</a:t>
              </a:r>
              <a:endParaRPr lang="zh-CN" altLang="en-US" sz="1800" dirty="0">
                <a:solidFill>
                  <a:prstClr val="black">
                    <a:lumMod val="95000"/>
                    <a:lumOff val="5000"/>
                  </a:prstClr>
                </a:solidFill>
                <a:cs typeface="+mn-ea"/>
                <a:sym typeface="+mn-lt"/>
              </a:endParaRPr>
            </a:p>
            <a:p>
              <a:pPr algn="l">
                <a:buClrTx/>
                <a:buSzTx/>
                <a:buFontTx/>
              </a:pPr>
              <a:r>
                <a:rPr lang="zh-CN" altLang="en-US" sz="1200" dirty="0">
                  <a:solidFill>
                    <a:sysClr val="windowText" lastClr="000000"/>
                  </a:solidFill>
                  <a:cs typeface="+mn-ea"/>
                  <a:sym typeface="+mn-lt"/>
                </a:rPr>
                <a:t>薪酬</a:t>
              </a:r>
              <a:r>
                <a:rPr lang="en-US" altLang="zh-CN" sz="1200" dirty="0">
                  <a:solidFill>
                    <a:sysClr val="windowText" lastClr="000000"/>
                  </a:solidFill>
                  <a:cs typeface="+mn-ea"/>
                  <a:sym typeface="+mn-lt"/>
                </a:rPr>
                <a:t>ID</a:t>
              </a:r>
              <a:r>
                <a:rPr lang="zh-CN" altLang="en-US" sz="1200" dirty="0">
                  <a:solidFill>
                    <a:sysClr val="windowText" lastClr="000000"/>
                  </a:solidFill>
                  <a:cs typeface="+mn-ea"/>
                  <a:sym typeface="+mn-lt"/>
                </a:rPr>
                <a:t>与岗位</a:t>
              </a:r>
              <a:r>
                <a:rPr lang="zh-CN" altLang="en-US" sz="1200" dirty="0">
                  <a:solidFill>
                    <a:sysClr val="windowText" lastClr="000000"/>
                  </a:solidFill>
                  <a:cs typeface="+mn-ea"/>
                  <a:sym typeface="+mn-lt"/>
                </a:rPr>
                <a:t>对应，岗位与部门</a:t>
              </a:r>
              <a:r>
                <a:rPr lang="zh-CN" altLang="en-US" sz="1200" dirty="0">
                  <a:solidFill>
                    <a:sysClr val="windowText" lastClr="000000"/>
                  </a:solidFill>
                  <a:cs typeface="+mn-ea"/>
                  <a:sym typeface="+mn-lt"/>
                </a:rPr>
                <a:t>和员工对应</a:t>
              </a:r>
              <a:endParaRPr lang="zh-CN" altLang="en-US" sz="1200" dirty="0">
                <a:solidFill>
                  <a:sysClr val="windowText" lastClr="000000"/>
                </a:solidFill>
                <a:cs typeface="+mn-ea"/>
                <a:sym typeface="+mn-lt"/>
              </a:endParaRPr>
            </a:p>
            <a:p>
              <a:pPr algn="l">
                <a:buClrTx/>
                <a:buSzTx/>
                <a:buFontTx/>
              </a:pPr>
              <a:endParaRPr lang="zh-CN" altLang="en-US" sz="1200" dirty="0">
                <a:solidFill>
                  <a:sysClr val="windowText" lastClr="000000"/>
                </a:solidFill>
                <a:cs typeface="+mn-ea"/>
                <a:sym typeface="+mn-lt"/>
              </a:endParaRPr>
            </a:p>
          </p:txBody>
        </p:sp>
      </p:grpSp>
      <p:sp>
        <p:nvSpPr>
          <p:cNvPr id="7" name="文本框 6"/>
          <p:cNvSpPr txBox="1"/>
          <p:nvPr/>
        </p:nvSpPr>
        <p:spPr>
          <a:xfrm>
            <a:off x="-36830" y="2961640"/>
            <a:ext cx="2553970" cy="1713230"/>
          </a:xfrm>
          <a:prstGeom prst="rect">
            <a:avLst/>
          </a:prstGeom>
          <a:noFill/>
        </p:spPr>
        <p:txBody>
          <a:bodyPr wrap="square" rtlCol="0">
            <a:noAutofit/>
          </a:bodyPr>
          <a:p>
            <a:pPr indent="457200"/>
            <a:r>
              <a:rPr lang="zh-CN" altLang="en-US" sz="1400"/>
              <a:t>薪资管理模块是企业员工管理系统中的核心财务管理组件，负责处理薪酬标准制定、薪资等级管理、部门薪酬分析等核心功能。该模块通过规范化的薪酬体系设计，实现了企业薪酬制度的数字化管理和科学决策支持。</a:t>
            </a:r>
            <a:endParaRPr lang="zh-CN" altLang="en-US" sz="1400"/>
          </a:p>
        </p:txBody>
      </p:sp>
      <p:pic>
        <p:nvPicPr>
          <p:cNvPr id="9" name="图片 8"/>
          <p:cNvPicPr>
            <a:picLocks noChangeAspect="1"/>
          </p:cNvPicPr>
          <p:nvPr/>
        </p:nvPicPr>
        <p:blipFill>
          <a:blip r:embed="rId7"/>
          <a:stretch>
            <a:fillRect/>
          </a:stretch>
        </p:blipFill>
        <p:spPr>
          <a:xfrm>
            <a:off x="4716145" y="2860040"/>
            <a:ext cx="4034155" cy="1711325"/>
          </a:xfrm>
          <a:prstGeom prst="rect">
            <a:avLst/>
          </a:prstGeom>
        </p:spPr>
      </p:pic>
      <p:pic>
        <p:nvPicPr>
          <p:cNvPr id="10" name="图片 9"/>
          <p:cNvPicPr>
            <a:picLocks noChangeAspect="1"/>
          </p:cNvPicPr>
          <p:nvPr/>
        </p:nvPicPr>
        <p:blipFill>
          <a:blip r:embed="rId8"/>
          <a:stretch>
            <a:fillRect/>
          </a:stretch>
        </p:blipFill>
        <p:spPr>
          <a:xfrm>
            <a:off x="196850" y="699770"/>
            <a:ext cx="4065270" cy="2099310"/>
          </a:xfrm>
          <a:prstGeom prst="rect">
            <a:avLst/>
          </a:prstGeom>
        </p:spPr>
      </p:pic>
      <p:pic>
        <p:nvPicPr>
          <p:cNvPr id="8" name="图片 7"/>
          <p:cNvPicPr>
            <a:picLocks noChangeAspect="1"/>
          </p:cNvPicPr>
          <p:nvPr/>
        </p:nvPicPr>
        <p:blipFill>
          <a:blip r:embed="rId9"/>
          <a:stretch>
            <a:fillRect/>
          </a:stretch>
        </p:blipFill>
        <p:spPr>
          <a:xfrm>
            <a:off x="2483485" y="3364230"/>
            <a:ext cx="1797050" cy="835025"/>
          </a:xfrm>
          <a:prstGeom prst="rect">
            <a:avLst/>
          </a:prstGeom>
        </p:spPr>
      </p:pic>
      <p:pic>
        <p:nvPicPr>
          <p:cNvPr id="12" name="图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29513" y="51470"/>
            <a:ext cx="3432810" cy="582295"/>
          </a:xfrm>
          <a:prstGeom prst="rect">
            <a:avLst/>
          </a:prstGeom>
          <a:noFill/>
          <a:ln>
            <a:solidFill>
              <a:srgbClr val="FFFFFF">
                <a:alpha val="45882"/>
              </a:srgbClr>
            </a:solidFill>
          </a:ln>
        </p:spPr>
        <p:txBody>
          <a:bodyPr wrap="none" lIns="91438" tIns="45719" rIns="91438" bIns="45719" rtlCol="0">
            <a:spAutoFit/>
          </a:bodyPr>
          <a:lstStyle/>
          <a:p>
            <a:pPr algn="l"/>
            <a:r>
              <a:rPr lang="zh-CN" altLang="en-US" sz="3200" dirty="0">
                <a:solidFill>
                  <a:prstClr val="white"/>
                </a:solidFill>
                <a:cs typeface="+mn-ea"/>
                <a:sym typeface="+mn-lt"/>
              </a:rPr>
              <a:t>数据分析统计模块</a:t>
            </a:r>
            <a:endParaRPr lang="zh-CN" altLang="en-US" sz="3200" dirty="0">
              <a:solidFill>
                <a:prstClr val="white"/>
              </a:solidFill>
              <a:cs typeface="+mn-ea"/>
              <a:sym typeface="+mn-lt"/>
            </a:endParaRPr>
          </a:p>
        </p:txBody>
      </p:sp>
      <p:pic>
        <p:nvPicPr>
          <p:cNvPr id="11" name="图片 10"/>
          <p:cNvPicPr>
            <a:picLocks noChangeAspect="1"/>
          </p:cNvPicPr>
          <p:nvPr/>
        </p:nvPicPr>
        <p:blipFill>
          <a:blip r:embed="rId1"/>
          <a:stretch>
            <a:fillRect/>
          </a:stretch>
        </p:blipFill>
        <p:spPr>
          <a:xfrm>
            <a:off x="107315" y="771525"/>
            <a:ext cx="4707255" cy="2553970"/>
          </a:xfrm>
          <a:prstGeom prst="rect">
            <a:avLst/>
          </a:prstGeom>
        </p:spPr>
      </p:pic>
      <p:sp>
        <p:nvSpPr>
          <p:cNvPr id="12" name="文本框 11"/>
          <p:cNvSpPr txBox="1"/>
          <p:nvPr/>
        </p:nvSpPr>
        <p:spPr>
          <a:xfrm>
            <a:off x="179705" y="3435985"/>
            <a:ext cx="4774565" cy="1076325"/>
          </a:xfrm>
          <a:prstGeom prst="rect">
            <a:avLst/>
          </a:prstGeom>
          <a:noFill/>
        </p:spPr>
        <p:txBody>
          <a:bodyPr wrap="square" rtlCol="0">
            <a:spAutoFit/>
          </a:bodyPr>
          <a:p>
            <a:pPr indent="457200"/>
            <a:r>
              <a:rPr lang="zh-CN" altLang="en-US" sz="1600"/>
              <a:t>数据分析统计模块是企业员工管理系统的决策支持核心，通过多维度的数据分析和可视化展示，为管理层提供员工管理的深度洞察。该模块涵盖入职统计、离职分析、薪酬统计三大核心功能板块。</a:t>
            </a:r>
            <a:endParaRPr lang="zh-CN" altLang="en-US" sz="1600"/>
          </a:p>
        </p:txBody>
      </p:sp>
      <p:pic>
        <p:nvPicPr>
          <p:cNvPr id="14" name="图片 13"/>
          <p:cNvPicPr>
            <a:picLocks noChangeAspect="1"/>
          </p:cNvPicPr>
          <p:nvPr/>
        </p:nvPicPr>
        <p:blipFill>
          <a:blip r:embed="rId2"/>
          <a:stretch>
            <a:fillRect/>
          </a:stretch>
        </p:blipFill>
        <p:spPr>
          <a:xfrm>
            <a:off x="4876800" y="866140"/>
            <a:ext cx="4241800" cy="3724910"/>
          </a:xfrm>
          <a:prstGeom prst="rect">
            <a:avLst/>
          </a:prstGeom>
        </p:spPr>
      </p:pic>
      <p:sp>
        <p:nvSpPr>
          <p:cNvPr id="15" name="文本框 14"/>
          <p:cNvSpPr txBox="1"/>
          <p:nvPr/>
        </p:nvSpPr>
        <p:spPr>
          <a:xfrm>
            <a:off x="5940425" y="4444365"/>
            <a:ext cx="3048000" cy="275590"/>
          </a:xfrm>
          <a:prstGeom prst="rect">
            <a:avLst/>
          </a:prstGeom>
          <a:noFill/>
        </p:spPr>
        <p:txBody>
          <a:bodyPr wrap="square" rtlCol="0">
            <a:spAutoFit/>
          </a:bodyPr>
          <a:p>
            <a:r>
              <a:rPr lang="zh-CN" altLang="en-US" sz="1200"/>
              <a:t>数据统计分析模块简化架构</a:t>
            </a:r>
            <a:r>
              <a:rPr lang="zh-CN" altLang="en-US" sz="1200"/>
              <a:t>图</a:t>
            </a:r>
            <a:endParaRPr lang="zh-CN" altLang="en-US" sz="120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29513" y="51470"/>
            <a:ext cx="3432810" cy="582295"/>
          </a:xfrm>
          <a:prstGeom prst="rect">
            <a:avLst/>
          </a:prstGeom>
          <a:noFill/>
          <a:ln>
            <a:solidFill>
              <a:srgbClr val="FFFFFF">
                <a:alpha val="45882"/>
              </a:srgbClr>
            </a:solidFill>
          </a:ln>
        </p:spPr>
        <p:txBody>
          <a:bodyPr wrap="none" lIns="91438" tIns="45719" rIns="91438" bIns="45719" rtlCol="0">
            <a:spAutoFit/>
          </a:bodyPr>
          <a:lstStyle/>
          <a:p>
            <a:pPr algn="l"/>
            <a:r>
              <a:rPr lang="zh-CN" altLang="en-US" sz="3200" dirty="0">
                <a:solidFill>
                  <a:prstClr val="white"/>
                </a:solidFill>
                <a:cs typeface="+mn-ea"/>
                <a:sym typeface="+mn-lt"/>
              </a:rPr>
              <a:t>数据分析统计模块</a:t>
            </a:r>
            <a:endParaRPr lang="zh-CN" altLang="en-US" sz="3200" dirty="0">
              <a:solidFill>
                <a:prstClr val="white"/>
              </a:solidFill>
              <a:cs typeface="+mn-ea"/>
              <a:sym typeface="+mn-lt"/>
            </a:endParaRPr>
          </a:p>
        </p:txBody>
      </p:sp>
      <p:pic>
        <p:nvPicPr>
          <p:cNvPr id="4" name="图片 3"/>
          <p:cNvPicPr>
            <a:picLocks noChangeAspect="1"/>
          </p:cNvPicPr>
          <p:nvPr/>
        </p:nvPicPr>
        <p:blipFill>
          <a:blip r:embed="rId1"/>
          <a:stretch>
            <a:fillRect/>
          </a:stretch>
        </p:blipFill>
        <p:spPr>
          <a:xfrm>
            <a:off x="107315" y="771525"/>
            <a:ext cx="5640070" cy="3567430"/>
          </a:xfrm>
          <a:prstGeom prst="rect">
            <a:avLst/>
          </a:prstGeom>
        </p:spPr>
      </p:pic>
      <p:sp>
        <p:nvSpPr>
          <p:cNvPr id="8" name="文本框 7"/>
          <p:cNvSpPr txBox="1"/>
          <p:nvPr/>
        </p:nvSpPr>
        <p:spPr>
          <a:xfrm>
            <a:off x="5940425" y="1348105"/>
            <a:ext cx="3048000" cy="2368550"/>
          </a:xfrm>
          <a:prstGeom prst="rect">
            <a:avLst/>
          </a:prstGeom>
          <a:noFill/>
        </p:spPr>
        <p:txBody>
          <a:bodyPr wrap="square" rtlCol="0">
            <a:spAutoFit/>
          </a:bodyPr>
          <a:p>
            <a:r>
              <a:rPr lang="en-US" altLang="zh-CN" sz="2000"/>
              <a:t>           </a:t>
            </a:r>
            <a:r>
              <a:rPr lang="zh-CN" altLang="en-US" sz="2000"/>
              <a:t>入职统计</a:t>
            </a:r>
            <a:endParaRPr lang="zh-CN" altLang="en-US" sz="2000"/>
          </a:p>
          <a:p>
            <a:endParaRPr lang="zh-CN" altLang="en-US" sz="2000"/>
          </a:p>
          <a:p>
            <a:pPr indent="457200"/>
            <a:r>
              <a:rPr lang="zh-CN" altLang="en-US"/>
              <a:t>统计员工入职情况，包括总员工数、</a:t>
            </a:r>
            <a:r>
              <a:rPr lang="en-US" altLang="zh-CN"/>
              <a:t>2025</a:t>
            </a:r>
            <a:r>
              <a:rPr lang="zh-CN" altLang="en-US"/>
              <a:t>年入职人数，按月度展示入职数据和部门分布，支持占比分析，为人力资源招聘决策提供数据支撑。</a:t>
            </a:r>
            <a:endParaRPr lang="zh-CN" altLang="en-US"/>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29513" y="51470"/>
            <a:ext cx="3432810" cy="582295"/>
          </a:xfrm>
          <a:prstGeom prst="rect">
            <a:avLst/>
          </a:prstGeom>
          <a:noFill/>
          <a:ln>
            <a:solidFill>
              <a:srgbClr val="FFFFFF">
                <a:alpha val="45882"/>
              </a:srgbClr>
            </a:solidFill>
          </a:ln>
        </p:spPr>
        <p:txBody>
          <a:bodyPr wrap="none" lIns="91438" tIns="45719" rIns="91438" bIns="45719" rtlCol="0">
            <a:spAutoFit/>
          </a:bodyPr>
          <a:lstStyle/>
          <a:p>
            <a:pPr algn="l"/>
            <a:r>
              <a:rPr lang="zh-CN" altLang="en-US" sz="3200" dirty="0">
                <a:solidFill>
                  <a:prstClr val="white"/>
                </a:solidFill>
                <a:cs typeface="+mn-ea"/>
                <a:sym typeface="+mn-lt"/>
              </a:rPr>
              <a:t>数据分析统计模块</a:t>
            </a:r>
            <a:endParaRPr lang="zh-CN" altLang="en-US" sz="3200" dirty="0">
              <a:solidFill>
                <a:prstClr val="white"/>
              </a:solidFill>
              <a:cs typeface="+mn-ea"/>
              <a:sym typeface="+mn-lt"/>
            </a:endParaRPr>
          </a:p>
        </p:txBody>
      </p:sp>
      <p:pic>
        <p:nvPicPr>
          <p:cNvPr id="2" name="图片 1"/>
          <p:cNvPicPr>
            <a:picLocks noChangeAspect="1"/>
          </p:cNvPicPr>
          <p:nvPr/>
        </p:nvPicPr>
        <p:blipFill>
          <a:blip r:embed="rId1"/>
          <a:stretch>
            <a:fillRect/>
          </a:stretch>
        </p:blipFill>
        <p:spPr>
          <a:xfrm>
            <a:off x="107315" y="772160"/>
            <a:ext cx="4086225" cy="2237740"/>
          </a:xfrm>
          <a:prstGeom prst="rect">
            <a:avLst/>
          </a:prstGeom>
        </p:spPr>
      </p:pic>
      <p:pic>
        <p:nvPicPr>
          <p:cNvPr id="3" name="图片 2"/>
          <p:cNvPicPr>
            <a:picLocks noChangeAspect="1"/>
          </p:cNvPicPr>
          <p:nvPr/>
        </p:nvPicPr>
        <p:blipFill>
          <a:blip r:embed="rId2"/>
          <a:stretch>
            <a:fillRect/>
          </a:stretch>
        </p:blipFill>
        <p:spPr>
          <a:xfrm>
            <a:off x="4410710" y="739775"/>
            <a:ext cx="4482465" cy="3968115"/>
          </a:xfrm>
          <a:prstGeom prst="rect">
            <a:avLst/>
          </a:prstGeom>
        </p:spPr>
      </p:pic>
      <p:sp>
        <p:nvSpPr>
          <p:cNvPr id="6" name="文本框 5"/>
          <p:cNvSpPr txBox="1"/>
          <p:nvPr/>
        </p:nvSpPr>
        <p:spPr>
          <a:xfrm>
            <a:off x="395605" y="3009900"/>
            <a:ext cx="3048000" cy="2030095"/>
          </a:xfrm>
          <a:prstGeom prst="rect">
            <a:avLst/>
          </a:prstGeom>
          <a:noFill/>
        </p:spPr>
        <p:txBody>
          <a:bodyPr wrap="square" rtlCol="0">
            <a:spAutoFit/>
          </a:bodyPr>
          <a:p>
            <a:r>
              <a:rPr lang="en-US" altLang="zh-CN"/>
              <a:t>             </a:t>
            </a:r>
            <a:r>
              <a:rPr lang="zh-CN" altLang="en-US"/>
              <a:t>离职统计</a:t>
            </a:r>
            <a:endParaRPr lang="zh-CN" altLang="en-US"/>
          </a:p>
          <a:p>
            <a:pPr indent="457200"/>
            <a:r>
              <a:rPr lang="zh-CN" altLang="en-US"/>
              <a:t>分析员工离职情况，计算总离职数和离职率，重点展示各部门离职分布情况，帮助管理层识别人员流失风险点，优化人员管理策略。</a:t>
            </a:r>
            <a:endParaRPr lang="zh-CN" altLang="en-US"/>
          </a:p>
          <a:p>
            <a:r>
              <a:rPr lang="en-US" altLang="zh-CN"/>
              <a:t> </a:t>
            </a:r>
            <a:endParaRPr lang="zh-CN" altLang="en-US"/>
          </a:p>
        </p:txBody>
      </p:sp>
      <p:sp>
        <p:nvSpPr>
          <p:cNvPr id="7" name="文本框 6"/>
          <p:cNvSpPr txBox="1"/>
          <p:nvPr/>
        </p:nvSpPr>
        <p:spPr>
          <a:xfrm>
            <a:off x="4356100" y="2931795"/>
            <a:ext cx="2724785" cy="1720215"/>
          </a:xfrm>
          <a:prstGeom prst="rect">
            <a:avLst/>
          </a:prstGeom>
          <a:noFill/>
        </p:spPr>
        <p:txBody>
          <a:bodyPr wrap="square" rtlCol="0">
            <a:noAutofit/>
          </a:bodyPr>
          <a:p>
            <a:r>
              <a:rPr lang="en-US" altLang="zh-CN" sz="1400">
                <a:sym typeface="+mn-ea"/>
              </a:rPr>
              <a:t>                </a:t>
            </a:r>
            <a:r>
              <a:rPr lang="zh-CN" altLang="en-US" sz="1400">
                <a:sym typeface="+mn-ea"/>
              </a:rPr>
              <a:t>薪酬统计</a:t>
            </a:r>
            <a:endParaRPr lang="zh-CN" altLang="en-US" sz="1400"/>
          </a:p>
          <a:p>
            <a:pPr indent="457200"/>
            <a:r>
              <a:rPr lang="zh-CN" altLang="en-US" sz="1400">
                <a:sym typeface="+mn-ea"/>
              </a:rPr>
              <a:t>全面分析薪酬数据，包括总薪酬支出、平均薪酬、最高薪酬等关键指标，按部门统计薪酬分布和等级结构，为薪酬调整提供决策依据。</a:t>
            </a:r>
            <a:endParaRPr lang="zh-CN" altLang="en-US" sz="1400"/>
          </a:p>
          <a:p>
            <a:endParaRPr lang="zh-CN" altLang="en-US" sz="140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635"/>
            <a:ext cx="9144000" cy="514223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2951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用户管理</a:t>
            </a:r>
            <a:r>
              <a:rPr lang="zh-CN" altLang="en-US" sz="3200" dirty="0">
                <a:solidFill>
                  <a:prstClr val="white"/>
                </a:solidFill>
                <a:cs typeface="+mn-ea"/>
                <a:sym typeface="+mn-lt"/>
              </a:rPr>
              <a:t>模块</a:t>
            </a:r>
            <a:endParaRPr lang="zh-CN" altLang="en-US" sz="3200" dirty="0">
              <a:solidFill>
                <a:prstClr val="white"/>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3" name="矩形 22"/>
          <p:cNvSpPr/>
          <p:nvPr/>
        </p:nvSpPr>
        <p:spPr>
          <a:xfrm>
            <a:off x="4787900" y="84328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2"/>
          <a:srcRect l="13349" r="14762"/>
          <a:stretch>
            <a:fillRect/>
          </a:stretch>
        </p:blipFill>
        <p:spPr>
          <a:xfrm>
            <a:off x="107315" y="843280"/>
            <a:ext cx="5777865" cy="3987165"/>
          </a:xfrm>
          <a:prstGeom prst="rect">
            <a:avLst/>
          </a:prstGeom>
        </p:spPr>
      </p:pic>
      <p:sp>
        <p:nvSpPr>
          <p:cNvPr id="31" name="矩形 30"/>
          <p:cNvSpPr>
            <a:spLocks noChangeArrowheads="1"/>
          </p:cNvSpPr>
          <p:nvPr/>
        </p:nvSpPr>
        <p:spPr bwMode="auto">
          <a:xfrm>
            <a:off x="6272530" y="987425"/>
            <a:ext cx="2487930" cy="3754755"/>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lnSpc>
                <a:spcPct val="130000"/>
              </a:lnSpc>
            </a:pPr>
            <a:r>
              <a:rPr lang="zh-CN" altLang="en-US" sz="1400" dirty="0">
                <a:solidFill>
                  <a:sysClr val="windowText" lastClr="000000"/>
                </a:solidFill>
                <a:latin typeface="+mn-lt"/>
                <a:ea typeface="+mn-ea"/>
                <a:cs typeface="+mn-ea"/>
                <a:sym typeface="+mn-lt"/>
              </a:rPr>
              <a:t>管理员端用户管理模块提供了员工信息的增删改，主要包括：员工列表页面展示所有员工基本信息，每行提供编辑、详情、删除三个操作按钮，顶部设置</a:t>
            </a:r>
            <a:r>
              <a:rPr lang="en-US" altLang="zh-CN" sz="1400" dirty="0">
                <a:solidFill>
                  <a:sysClr val="windowText" lastClr="000000"/>
                </a:solidFill>
                <a:latin typeface="+mn-lt"/>
                <a:ea typeface="+mn-ea"/>
                <a:cs typeface="+mn-ea"/>
                <a:sym typeface="+mn-lt"/>
              </a:rPr>
              <a:t>"</a:t>
            </a:r>
            <a:r>
              <a:rPr lang="zh-CN" altLang="en-US" sz="1400" dirty="0">
                <a:solidFill>
                  <a:sysClr val="windowText" lastClr="000000"/>
                </a:solidFill>
                <a:latin typeface="+mn-lt"/>
                <a:ea typeface="+mn-ea"/>
                <a:cs typeface="+mn-ea"/>
                <a:sym typeface="+mn-lt"/>
              </a:rPr>
              <a:t>新建员工</a:t>
            </a:r>
            <a:r>
              <a:rPr lang="en-US" altLang="zh-CN" sz="1400" dirty="0">
                <a:solidFill>
                  <a:sysClr val="windowText" lastClr="000000"/>
                </a:solidFill>
                <a:latin typeface="+mn-lt"/>
                <a:ea typeface="+mn-ea"/>
                <a:cs typeface="+mn-ea"/>
                <a:sym typeface="+mn-lt"/>
              </a:rPr>
              <a:t>"</a:t>
            </a:r>
            <a:r>
              <a:rPr lang="zh-CN" altLang="en-US" sz="1400" dirty="0">
                <a:solidFill>
                  <a:sysClr val="windowText" lastClr="000000"/>
                </a:solidFill>
                <a:latin typeface="+mn-lt"/>
                <a:ea typeface="+mn-ea"/>
                <a:cs typeface="+mn-ea"/>
                <a:sym typeface="+mn-lt"/>
              </a:rPr>
              <a:t>和</a:t>
            </a:r>
            <a:r>
              <a:rPr lang="en-US" altLang="zh-CN" sz="1400" dirty="0">
                <a:solidFill>
                  <a:sysClr val="windowText" lastClr="000000"/>
                </a:solidFill>
                <a:latin typeface="+mn-lt"/>
                <a:ea typeface="+mn-ea"/>
                <a:cs typeface="+mn-ea"/>
                <a:sym typeface="+mn-lt"/>
              </a:rPr>
              <a:t>"</a:t>
            </a:r>
            <a:r>
              <a:rPr lang="zh-CN" altLang="en-US" sz="1400" dirty="0">
                <a:solidFill>
                  <a:sysClr val="windowText" lastClr="000000"/>
                </a:solidFill>
                <a:latin typeface="+mn-lt"/>
                <a:ea typeface="+mn-ea"/>
                <a:cs typeface="+mn-ea"/>
                <a:sym typeface="+mn-lt"/>
              </a:rPr>
              <a:t>批量导入</a:t>
            </a:r>
            <a:r>
              <a:rPr lang="en-US" altLang="zh-CN" sz="1400" dirty="0">
                <a:solidFill>
                  <a:sysClr val="windowText" lastClr="000000"/>
                </a:solidFill>
                <a:latin typeface="+mn-lt"/>
                <a:ea typeface="+mn-ea"/>
                <a:cs typeface="+mn-ea"/>
                <a:sym typeface="+mn-lt"/>
              </a:rPr>
              <a:t>"</a:t>
            </a:r>
            <a:r>
              <a:rPr lang="zh-CN" altLang="en-US" sz="1400" dirty="0">
                <a:solidFill>
                  <a:sysClr val="windowText" lastClr="000000"/>
                </a:solidFill>
                <a:latin typeface="+mn-lt"/>
                <a:ea typeface="+mn-ea"/>
                <a:cs typeface="+mn-ea"/>
                <a:sym typeface="+mn-lt"/>
              </a:rPr>
              <a:t>功能按钮；详情页面以卡片形式展示员工完整信息，删除确认页面采用红色警告样式提醒用户删除操作的危险性，显示待删除员工的关键信息供确认。</a:t>
            </a:r>
            <a:endParaRPr lang="zh-CN" altLang="en-US" sz="1400" dirty="0">
              <a:solidFill>
                <a:sysClr val="windowText" lastClr="000000"/>
              </a:solidFill>
              <a:latin typeface="+mn-lt"/>
              <a:ea typeface="+mn-ea"/>
              <a:cs typeface="+mn-ea"/>
              <a:sym typeface="+mn-lt"/>
            </a:endParaRPr>
          </a:p>
        </p:txBody>
      </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2951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用户管理</a:t>
            </a:r>
            <a:r>
              <a:rPr lang="zh-CN" altLang="en-US" sz="3200" dirty="0">
                <a:solidFill>
                  <a:prstClr val="white"/>
                </a:solidFill>
                <a:cs typeface="+mn-ea"/>
                <a:sym typeface="+mn-lt"/>
              </a:rPr>
              <a:t>模块</a:t>
            </a:r>
            <a:endParaRPr lang="zh-CN" altLang="en-US" sz="3200" dirty="0">
              <a:solidFill>
                <a:prstClr val="white"/>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 name="标题 1"/>
          <p:cNvSpPr txBox="1"/>
          <p:nvPr/>
        </p:nvSpPr>
        <p:spPr>
          <a:xfrm>
            <a:off x="2000757" y="1235642"/>
            <a:ext cx="906858" cy="9068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539115" y="746760"/>
            <a:ext cx="4189730" cy="412940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tx1"/>
                </a:solidFill>
                <a:latin typeface="微软雅黑" panose="020B0503020204020204" pitchFamily="34" charset="-122"/>
                <a:ea typeface="微软雅黑" panose="020B0503020204020204" pitchFamily="34" charset="-122"/>
              </a:rPr>
              <a:t>Create([Bind("Uid,Uname,Usex,Urzsj,Utel,Ustatus,Uadress,Pid,Did,Mid,Usfzh,Umail")] User user)</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if (ModelState.IsValid)</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_context.Add(user);</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await _context.SaveChangesAsync();</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return RedirectToAction(nameof(Index));</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 </a:t>
            </a:r>
            <a:r>
              <a:rPr lang="zh-CN" altLang="en-US" sz="1000">
                <a:solidFill>
                  <a:schemeClr val="tx1"/>
                </a:solidFill>
                <a:latin typeface="微软雅黑" panose="020B0503020204020204" pitchFamily="34" charset="-122"/>
                <a:ea typeface="微软雅黑" panose="020B0503020204020204" pitchFamily="34" charset="-122"/>
              </a:rPr>
              <a:t>如果验证失败，重新准备下拉列表数据</a:t>
            </a:r>
            <a:endParaRPr lang="zh-CN" altLang="en-US"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ViewData["Did"] = new SelectList(_context.Depts, "Did", "Dname", user.Did);</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ViewData["Mid"] = new SelectList(_context.Mpays, "Mid", "Mlevel", user.Mid);</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ViewData["Pid"] = new SelectList(_context.Posts, "Pid", "Pname", user.Pid);</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return View(user);</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a:t>
            </a:r>
            <a:endParaRPr lang="en-US" altLang="zh-CN" sz="100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4787900" y="84328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292090" y="1347470"/>
            <a:ext cx="3048000" cy="2522855"/>
          </a:xfrm>
          <a:prstGeom prst="rect">
            <a:avLst/>
          </a:prstGeom>
          <a:noFill/>
        </p:spPr>
        <p:txBody>
          <a:bodyPr wrap="square" rtlCol="0">
            <a:noAutofit/>
          </a:bodyPr>
          <a:p>
            <a:r>
              <a:rPr lang="zh-CN" altLang="en-US"/>
              <a:t>系统首先检查填写的数据是否符合要求，如果数据都没问题就把这个新员工信息保存到数据库中，然后跳转回员工列表页面显示创建成功；但如果数据有问题，系统就不保存数据，而是重新准备部门、岗位、薪资等级的下拉选择框数据，然后返回到新建页面显示错误提示，让管理员修改后重新提交。</a:t>
            </a:r>
            <a:endParaRPr lang="zh-CN" altLang="en-US"/>
          </a:p>
        </p:txBody>
      </p:sp>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2951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用户管理</a:t>
            </a:r>
            <a:r>
              <a:rPr lang="zh-CN" altLang="en-US" sz="3200" dirty="0">
                <a:solidFill>
                  <a:prstClr val="white"/>
                </a:solidFill>
                <a:cs typeface="+mn-ea"/>
                <a:sym typeface="+mn-lt"/>
              </a:rPr>
              <a:t>模块</a:t>
            </a:r>
            <a:endParaRPr lang="zh-CN" altLang="en-US" sz="3200" dirty="0">
              <a:solidFill>
                <a:prstClr val="white"/>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 name="标题 1"/>
          <p:cNvSpPr txBox="1"/>
          <p:nvPr/>
        </p:nvSpPr>
        <p:spPr>
          <a:xfrm>
            <a:off x="2000757" y="1235642"/>
            <a:ext cx="906858" cy="9068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539115" y="771525"/>
            <a:ext cx="4189730" cy="412940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solidFill>
                  <a:schemeClr val="tx1"/>
                </a:solidFill>
                <a:latin typeface="微软雅黑" panose="020B0503020204020204" pitchFamily="34" charset="-122"/>
                <a:ea typeface="微软雅黑" panose="020B0503020204020204" pitchFamily="34" charset="-122"/>
              </a:rPr>
              <a:t>[HttpPost]</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public async Task&lt;IActionResult&gt; Import(IFormFile file)</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 1. </a:t>
            </a:r>
            <a:r>
              <a:rPr lang="zh-CN" altLang="en-US" sz="1000">
                <a:solidFill>
                  <a:schemeClr val="tx1"/>
                </a:solidFill>
                <a:latin typeface="微软雅黑" panose="020B0503020204020204" pitchFamily="34" charset="-122"/>
                <a:ea typeface="微软雅黑" panose="020B0503020204020204" pitchFamily="34" charset="-122"/>
              </a:rPr>
              <a:t>文件验证</a:t>
            </a:r>
            <a:endParaRPr lang="zh-CN" altLang="en-US"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if (!file.FileName.EndsWith(".xlsx") &amp;&amp; !file.FileName.EndsWith(".xls"))</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return View();</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 2. Excel</a:t>
            </a:r>
            <a:r>
              <a:rPr lang="zh-CN" altLang="en-US" sz="1000">
                <a:solidFill>
                  <a:schemeClr val="tx1"/>
                </a:solidFill>
                <a:latin typeface="微软雅黑" panose="020B0503020204020204" pitchFamily="34" charset="-122"/>
                <a:ea typeface="微软雅黑" panose="020B0503020204020204" pitchFamily="34" charset="-122"/>
              </a:rPr>
              <a:t>解析</a:t>
            </a:r>
            <a:endParaRPr lang="zh-CN" altLang="en-US"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using (var package = new ExcelPackage(stream))</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ExcelWorksheet worksheet = package.Workbook.Worksheets[0];</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 3. </a:t>
            </a:r>
            <a:r>
              <a:rPr lang="zh-CN" altLang="en-US" sz="1000">
                <a:solidFill>
                  <a:schemeClr val="tx1"/>
                </a:solidFill>
                <a:latin typeface="微软雅黑" panose="020B0503020204020204" pitchFamily="34" charset="-122"/>
                <a:ea typeface="微软雅黑" panose="020B0503020204020204" pitchFamily="34" charset="-122"/>
              </a:rPr>
              <a:t>逐行处理数据</a:t>
            </a:r>
            <a:endParaRPr lang="zh-CN" altLang="en-US"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for (int row = 2; row &lt;= rowCount; row++)</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var user = new User</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Uid = uid,</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Uname = worksheet.Cells[row, 2].Value?.ToString(),</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 ... </a:t>
            </a:r>
            <a:r>
              <a:rPr lang="zh-CN" altLang="en-US" sz="1000">
                <a:solidFill>
                  <a:schemeClr val="tx1"/>
                </a:solidFill>
                <a:latin typeface="微软雅黑" panose="020B0503020204020204" pitchFamily="34" charset="-122"/>
                <a:ea typeface="微软雅黑" panose="020B0503020204020204" pitchFamily="34" charset="-122"/>
              </a:rPr>
              <a:t>其他字段映射</a:t>
            </a:r>
            <a:endParaRPr lang="zh-CN" altLang="en-US"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_context.Users.Add(user);</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 4. </a:t>
            </a:r>
            <a:r>
              <a:rPr lang="zh-CN" altLang="en-US" sz="1000">
                <a:solidFill>
                  <a:schemeClr val="tx1"/>
                </a:solidFill>
                <a:latin typeface="微软雅黑" panose="020B0503020204020204" pitchFamily="34" charset="-122"/>
                <a:ea typeface="微软雅黑" panose="020B0503020204020204" pitchFamily="34" charset="-122"/>
              </a:rPr>
              <a:t>批量保存</a:t>
            </a:r>
            <a:endParaRPr lang="zh-CN" altLang="en-US"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await _context.SaveChangesAsync();</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    }</a:t>
            </a:r>
            <a:endParaRPr lang="en-US" altLang="zh-CN" sz="1000">
              <a:solidFill>
                <a:schemeClr val="tx1"/>
              </a:solidFill>
              <a:latin typeface="微软雅黑" panose="020B0503020204020204" pitchFamily="34" charset="-122"/>
              <a:ea typeface="微软雅黑" panose="020B0503020204020204" pitchFamily="34" charset="-122"/>
            </a:endParaRPr>
          </a:p>
          <a:p>
            <a:pPr algn="l"/>
            <a:r>
              <a:rPr lang="en-US" altLang="zh-CN" sz="1000">
                <a:solidFill>
                  <a:schemeClr val="tx1"/>
                </a:solidFill>
                <a:latin typeface="微软雅黑" panose="020B0503020204020204" pitchFamily="34" charset="-122"/>
                <a:ea typeface="微软雅黑" panose="020B0503020204020204" pitchFamily="34" charset="-122"/>
              </a:rPr>
              <a:t>}</a:t>
            </a:r>
            <a:endParaRPr lang="en-US" altLang="zh-CN" sz="100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4572000" y="90297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219700" y="1275080"/>
            <a:ext cx="3048000" cy="2512695"/>
          </a:xfrm>
          <a:prstGeom prst="rect">
            <a:avLst/>
          </a:prstGeom>
          <a:noFill/>
        </p:spPr>
        <p:txBody>
          <a:bodyPr wrap="square" rtlCol="0">
            <a:noAutofit/>
          </a:bodyPr>
          <a:p>
            <a:r>
              <a:rPr lang="zh-CN" altLang="en-US"/>
              <a:t>首先检查文件格式</a:t>
            </a:r>
            <a:r>
              <a:rPr lang="en-US" altLang="zh-CN"/>
              <a:t>(.xlsx/.xls)</a:t>
            </a:r>
            <a:endParaRPr lang="en-US" altLang="zh-CN"/>
          </a:p>
          <a:p>
            <a:r>
              <a:rPr lang="zh-CN" altLang="en-US"/>
              <a:t>如果文件格式符合，使用</a:t>
            </a:r>
            <a:r>
              <a:rPr lang="en-US" altLang="zh-CN"/>
              <a:t>EPPlus</a:t>
            </a:r>
            <a:r>
              <a:rPr lang="zh-CN" altLang="en-US"/>
              <a:t>库解析</a:t>
            </a:r>
            <a:r>
              <a:rPr lang="en-US" altLang="zh-CN"/>
              <a:t>Excel</a:t>
            </a:r>
            <a:r>
              <a:rPr lang="zh-CN" altLang="en-US"/>
              <a:t>内容，从第</a:t>
            </a:r>
            <a:r>
              <a:rPr lang="en-US" altLang="zh-CN"/>
              <a:t>2</a:t>
            </a:r>
            <a:r>
              <a:rPr lang="zh-CN" altLang="en-US"/>
              <a:t>行开始逐行读取数据，将每行数据映射为</a:t>
            </a:r>
            <a:r>
              <a:rPr lang="en-US" altLang="zh-CN"/>
              <a:t>User</a:t>
            </a:r>
            <a:r>
              <a:rPr lang="zh-CN" altLang="en-US"/>
              <a:t>对象并添加到数据库上下文中，最后用</a:t>
            </a:r>
            <a:r>
              <a:rPr lang="en-US" altLang="zh-CN"/>
              <a:t>SaveChangesAsync()</a:t>
            </a:r>
            <a:r>
              <a:rPr lang="zh-CN" altLang="en-US"/>
              <a:t>批量保存所有数据到数据库</a:t>
            </a:r>
            <a:endParaRPr lang="zh-CN" altLang="en-US"/>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38"/>
          <p:cNvSpPr txBox="1"/>
          <p:nvPr/>
        </p:nvSpPr>
        <p:spPr>
          <a:xfrm>
            <a:off x="163773" y="2347016"/>
            <a:ext cx="3123394" cy="584775"/>
          </a:xfrm>
          <a:prstGeom prst="rect">
            <a:avLst/>
          </a:prstGeom>
          <a:noFill/>
        </p:spPr>
        <p:txBody>
          <a:bodyPr wrap="square" lIns="91438" tIns="45719" rIns="91438" bIns="45719" rtlCol="0">
            <a:spAutoFit/>
          </a:bodyPr>
          <a:lstStyle/>
          <a:p>
            <a:r>
              <a:rPr lang="en-US" altLang="zh-CN" sz="3200" b="1" dirty="0">
                <a:solidFill>
                  <a:prstClr val="white">
                    <a:lumMod val="65000"/>
                  </a:prstClr>
                </a:solidFill>
                <a:cs typeface="+mn-ea"/>
                <a:sym typeface="+mn-lt"/>
              </a:rPr>
              <a:t>CONTENTS</a:t>
            </a:r>
            <a:endParaRPr lang="zh-CN" altLang="en-US" sz="3200" b="1" dirty="0">
              <a:solidFill>
                <a:prstClr val="white">
                  <a:lumMod val="65000"/>
                </a:prstClr>
              </a:solidFill>
              <a:cs typeface="+mn-ea"/>
              <a:sym typeface="+mn-lt"/>
            </a:endParaRPr>
          </a:p>
        </p:txBody>
      </p:sp>
      <p:sp>
        <p:nvSpPr>
          <p:cNvPr id="15" name="文本框 11"/>
          <p:cNvSpPr txBox="1"/>
          <p:nvPr/>
        </p:nvSpPr>
        <p:spPr>
          <a:xfrm>
            <a:off x="1979713" y="1976523"/>
            <a:ext cx="902811" cy="523220"/>
          </a:xfrm>
          <a:prstGeom prst="rect">
            <a:avLst/>
          </a:prstGeom>
          <a:noFill/>
        </p:spPr>
        <p:txBody>
          <a:bodyPr wrap="none" lIns="91438" tIns="45719" rIns="91438" bIns="45719" rtlCol="0">
            <a:spAutoFit/>
          </a:bodyPr>
          <a:lstStyle/>
          <a:p>
            <a:r>
              <a:rPr lang="zh-CN" altLang="en-US" sz="2800" b="1" dirty="0">
                <a:solidFill>
                  <a:srgbClr val="0070C0"/>
                </a:solidFill>
                <a:cs typeface="+mn-ea"/>
                <a:sym typeface="+mn-lt"/>
              </a:rPr>
              <a:t>目录</a:t>
            </a:r>
            <a:endParaRPr lang="zh-CN" altLang="en-US" sz="2800" b="1" dirty="0">
              <a:solidFill>
                <a:srgbClr val="0070C0"/>
              </a:solidFill>
              <a:cs typeface="+mn-ea"/>
              <a:sym typeface="+mn-lt"/>
            </a:endParaRPr>
          </a:p>
        </p:txBody>
      </p:sp>
      <p:cxnSp>
        <p:nvCxnSpPr>
          <p:cNvPr id="34" name="直接连接符 33"/>
          <p:cNvCxnSpPr/>
          <p:nvPr/>
        </p:nvCxnSpPr>
        <p:spPr>
          <a:xfrm>
            <a:off x="3278460" y="213927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29513" y="51470"/>
            <a:ext cx="9944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目录</a:t>
            </a:r>
            <a:endParaRPr lang="zh-CN" altLang="en-US" sz="3200" dirty="0">
              <a:solidFill>
                <a:prstClr val="white"/>
              </a:solidFill>
              <a:cs typeface="+mn-ea"/>
              <a:sym typeface="+mn-lt"/>
            </a:endParaRPr>
          </a:p>
        </p:txBody>
      </p:sp>
      <p:grpSp>
        <p:nvGrpSpPr>
          <p:cNvPr id="41" name="组合 23"/>
          <p:cNvGrpSpPr/>
          <p:nvPr/>
        </p:nvGrpSpPr>
        <p:grpSpPr bwMode="auto">
          <a:xfrm>
            <a:off x="4259209" y="1788223"/>
            <a:ext cx="2486025" cy="365522"/>
            <a:chOff x="0" y="0"/>
            <a:chExt cx="3314700" cy="487680"/>
          </a:xfrm>
        </p:grpSpPr>
        <p:sp>
          <p:nvSpPr>
            <p:cNvPr id="42" name="矩形 1"/>
            <p:cNvSpPr>
              <a:spLocks noChangeArrowheads="1"/>
            </p:cNvSpPr>
            <p:nvPr/>
          </p:nvSpPr>
          <p:spPr bwMode="auto">
            <a:xfrm>
              <a:off x="609600" y="0"/>
              <a:ext cx="2705100" cy="487680"/>
            </a:xfrm>
            <a:prstGeom prst="rect">
              <a:avLst/>
            </a:prstGeom>
            <a:solidFill>
              <a:srgbClr val="0070C0"/>
            </a:solidFill>
            <a:ln>
              <a:noFill/>
            </a:ln>
            <a:extLst>
              <a:ext uri="{91240B29-F687-4F45-9708-019B960494DF}">
                <a14:hiddenLine xmlns:a14="http://schemas.microsoft.com/office/drawing/2010/main" w="12700">
                  <a:solidFill>
                    <a:srgbClr val="42719B"/>
                  </a:solidFill>
                  <a:bevel/>
                </a14:hiddenLine>
              </a:ext>
            </a:extLst>
          </p:spPr>
          <p:txBody>
            <a:bodyPr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dirty="0">
                  <a:solidFill>
                    <a:srgbClr val="FFFFFF"/>
                  </a:solidFill>
                  <a:latin typeface="+mn-lt"/>
                  <a:ea typeface="+mn-ea"/>
                  <a:cs typeface="+mn-ea"/>
                  <a:sym typeface="+mn-lt"/>
                </a:rPr>
                <a:t>需求分析</a:t>
              </a:r>
              <a:endParaRPr lang="zh-CN" altLang="en-US" dirty="0">
                <a:solidFill>
                  <a:srgbClr val="FFFFFF"/>
                </a:solidFill>
                <a:latin typeface="+mn-lt"/>
                <a:ea typeface="+mn-ea"/>
                <a:cs typeface="+mn-ea"/>
                <a:sym typeface="+mn-lt"/>
              </a:endParaRPr>
            </a:p>
          </p:txBody>
        </p:sp>
        <p:sp>
          <p:nvSpPr>
            <p:cNvPr id="43" name="矩形 4"/>
            <p:cNvSpPr>
              <a:spLocks noChangeArrowheads="1"/>
            </p:cNvSpPr>
            <p:nvPr/>
          </p:nvSpPr>
          <p:spPr bwMode="auto">
            <a:xfrm>
              <a:off x="0" y="0"/>
              <a:ext cx="609600" cy="487680"/>
            </a:xfrm>
            <a:prstGeom prst="rect">
              <a:avLst/>
            </a:prstGeom>
            <a:solidFill>
              <a:schemeClr val="bg1">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a:solidFill>
                    <a:srgbClr val="FFFFFF"/>
                  </a:solidFill>
                  <a:latin typeface="+mn-lt"/>
                  <a:ea typeface="+mn-ea"/>
                  <a:cs typeface="+mn-ea"/>
                  <a:sym typeface="+mn-lt"/>
                </a:rPr>
                <a:t>1</a:t>
              </a:r>
              <a:endParaRPr lang="zh-CN" altLang="en-US">
                <a:solidFill>
                  <a:srgbClr val="FFFFFF"/>
                </a:solidFill>
                <a:latin typeface="+mn-lt"/>
                <a:ea typeface="+mn-ea"/>
                <a:cs typeface="+mn-ea"/>
                <a:sym typeface="+mn-lt"/>
              </a:endParaRPr>
            </a:p>
          </p:txBody>
        </p:sp>
        <p:sp>
          <p:nvSpPr>
            <p:cNvPr id="44" name="等腰三角形 13"/>
            <p:cNvSpPr>
              <a:spLocks noChangeAspect="1" noChangeArrowheads="1"/>
            </p:cNvSpPr>
            <p:nvPr/>
          </p:nvSpPr>
          <p:spPr bwMode="auto">
            <a:xfrm rot="5400000">
              <a:off x="599121" y="178353"/>
              <a:ext cx="151927" cy="130971"/>
            </a:xfrm>
            <a:prstGeom prst="triangle">
              <a:avLst>
                <a:gd name="adj" fmla="val 50000"/>
              </a:avLst>
            </a:prstGeom>
            <a:solidFill>
              <a:srgbClr val="3E3D4F"/>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grpSp>
      <p:grpSp>
        <p:nvGrpSpPr>
          <p:cNvPr id="45" name="组合 24"/>
          <p:cNvGrpSpPr/>
          <p:nvPr/>
        </p:nvGrpSpPr>
        <p:grpSpPr bwMode="auto">
          <a:xfrm>
            <a:off x="4677307" y="2340251"/>
            <a:ext cx="2486025" cy="365522"/>
            <a:chOff x="0" y="0"/>
            <a:chExt cx="3314700" cy="487680"/>
          </a:xfrm>
        </p:grpSpPr>
        <p:sp>
          <p:nvSpPr>
            <p:cNvPr id="46" name="矩形 25"/>
            <p:cNvSpPr>
              <a:spLocks noChangeArrowheads="1"/>
            </p:cNvSpPr>
            <p:nvPr/>
          </p:nvSpPr>
          <p:spPr bwMode="auto">
            <a:xfrm>
              <a:off x="609600" y="0"/>
              <a:ext cx="2705100" cy="487680"/>
            </a:xfrm>
            <a:prstGeom prst="rect">
              <a:avLst/>
            </a:prstGeom>
            <a:solidFill>
              <a:srgbClr val="0070C0"/>
            </a:solidFill>
            <a:ln>
              <a:noFill/>
            </a:ln>
            <a:extLst>
              <a:ext uri="{91240B29-F687-4F45-9708-019B960494DF}">
                <a14:hiddenLine xmlns:a14="http://schemas.microsoft.com/office/drawing/2010/main" w="12700">
                  <a:solidFill>
                    <a:srgbClr val="42719B"/>
                  </a:solidFill>
                  <a:bevel/>
                </a14:hiddenLine>
              </a:ext>
            </a:extLst>
          </p:spPr>
          <p:txBody>
            <a:bodyPr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dirty="0">
                  <a:solidFill>
                    <a:srgbClr val="FFFFFF"/>
                  </a:solidFill>
                  <a:latin typeface="+mn-lt"/>
                  <a:ea typeface="+mn-ea"/>
                  <a:cs typeface="+mn-ea"/>
                  <a:sym typeface="+mn-lt"/>
                </a:rPr>
                <a:t>数据库</a:t>
              </a:r>
              <a:r>
                <a:rPr lang="zh-CN" altLang="en-US" dirty="0">
                  <a:solidFill>
                    <a:srgbClr val="FFFFFF"/>
                  </a:solidFill>
                  <a:latin typeface="+mn-lt"/>
                  <a:ea typeface="+mn-ea"/>
                  <a:cs typeface="+mn-ea"/>
                  <a:sym typeface="+mn-lt"/>
                </a:rPr>
                <a:t>设计</a:t>
              </a:r>
              <a:endParaRPr lang="zh-CN" altLang="en-US" dirty="0">
                <a:solidFill>
                  <a:srgbClr val="FFFFFF"/>
                </a:solidFill>
                <a:latin typeface="+mn-lt"/>
                <a:ea typeface="+mn-ea"/>
                <a:cs typeface="+mn-ea"/>
                <a:sym typeface="+mn-lt"/>
              </a:endParaRPr>
            </a:p>
          </p:txBody>
        </p:sp>
        <p:sp>
          <p:nvSpPr>
            <p:cNvPr id="47" name="矩形 26"/>
            <p:cNvSpPr>
              <a:spLocks noChangeArrowheads="1"/>
            </p:cNvSpPr>
            <p:nvPr/>
          </p:nvSpPr>
          <p:spPr bwMode="auto">
            <a:xfrm>
              <a:off x="0" y="0"/>
              <a:ext cx="609600" cy="487680"/>
            </a:xfrm>
            <a:prstGeom prst="rect">
              <a:avLst/>
            </a:prstGeom>
            <a:solidFill>
              <a:schemeClr val="bg1">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a:solidFill>
                    <a:srgbClr val="FFFFFF"/>
                  </a:solidFill>
                  <a:latin typeface="+mn-lt"/>
                  <a:ea typeface="+mn-ea"/>
                  <a:cs typeface="+mn-ea"/>
                  <a:sym typeface="+mn-lt"/>
                </a:rPr>
                <a:t>2</a:t>
              </a:r>
              <a:endParaRPr lang="zh-CN" altLang="en-US">
                <a:solidFill>
                  <a:srgbClr val="FFFFFF"/>
                </a:solidFill>
                <a:latin typeface="+mn-lt"/>
                <a:ea typeface="+mn-ea"/>
                <a:cs typeface="+mn-ea"/>
                <a:sym typeface="+mn-lt"/>
              </a:endParaRPr>
            </a:p>
          </p:txBody>
        </p:sp>
        <p:sp>
          <p:nvSpPr>
            <p:cNvPr id="48" name="等腰三角形 27"/>
            <p:cNvSpPr>
              <a:spLocks noChangeAspect="1" noChangeArrowheads="1"/>
            </p:cNvSpPr>
            <p:nvPr/>
          </p:nvSpPr>
          <p:spPr bwMode="auto">
            <a:xfrm rot="5400000">
              <a:off x="599121" y="178353"/>
              <a:ext cx="151927" cy="130971"/>
            </a:xfrm>
            <a:prstGeom prst="triangle">
              <a:avLst>
                <a:gd name="adj" fmla="val 50000"/>
              </a:avLst>
            </a:prstGeom>
            <a:solidFill>
              <a:srgbClr val="3E3D4F"/>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grpSp>
      <p:grpSp>
        <p:nvGrpSpPr>
          <p:cNvPr id="49" name="组合 28"/>
          <p:cNvGrpSpPr/>
          <p:nvPr/>
        </p:nvGrpSpPr>
        <p:grpSpPr bwMode="auto">
          <a:xfrm>
            <a:off x="5095405" y="2892280"/>
            <a:ext cx="2486025" cy="365522"/>
            <a:chOff x="0" y="0"/>
            <a:chExt cx="3314700" cy="487680"/>
          </a:xfrm>
        </p:grpSpPr>
        <p:sp>
          <p:nvSpPr>
            <p:cNvPr id="50" name="矩形 29"/>
            <p:cNvSpPr>
              <a:spLocks noChangeArrowheads="1"/>
            </p:cNvSpPr>
            <p:nvPr/>
          </p:nvSpPr>
          <p:spPr bwMode="auto">
            <a:xfrm>
              <a:off x="609600" y="0"/>
              <a:ext cx="2705100" cy="487680"/>
            </a:xfrm>
            <a:prstGeom prst="rect">
              <a:avLst/>
            </a:prstGeom>
            <a:solidFill>
              <a:srgbClr val="0070C0"/>
            </a:solidFill>
            <a:ln>
              <a:noFill/>
            </a:ln>
            <a:extLst>
              <a:ext uri="{91240B29-F687-4F45-9708-019B960494DF}">
                <a14:hiddenLine xmlns:a14="http://schemas.microsoft.com/office/drawing/2010/main" w="12700">
                  <a:solidFill>
                    <a:srgbClr val="42719B"/>
                  </a:solidFill>
                  <a:bevel/>
                </a14:hiddenLine>
              </a:ext>
            </a:extLst>
          </p:spPr>
          <p:txBody>
            <a:bodyPr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dirty="0">
                  <a:solidFill>
                    <a:srgbClr val="FFFFFF"/>
                  </a:solidFill>
                  <a:latin typeface="+mn-lt"/>
                  <a:ea typeface="+mn-ea"/>
                  <a:cs typeface="+mn-ea"/>
                  <a:sym typeface="+mn-lt"/>
                </a:rPr>
                <a:t>系统分析</a:t>
              </a:r>
              <a:endParaRPr lang="zh-CN" altLang="en-US" dirty="0">
                <a:solidFill>
                  <a:srgbClr val="FFFFFF"/>
                </a:solidFill>
                <a:latin typeface="+mn-lt"/>
                <a:ea typeface="+mn-ea"/>
                <a:cs typeface="+mn-ea"/>
                <a:sym typeface="+mn-lt"/>
              </a:endParaRPr>
            </a:p>
          </p:txBody>
        </p:sp>
        <p:sp>
          <p:nvSpPr>
            <p:cNvPr id="51" name="矩形 30"/>
            <p:cNvSpPr>
              <a:spLocks noChangeArrowheads="1"/>
            </p:cNvSpPr>
            <p:nvPr/>
          </p:nvSpPr>
          <p:spPr bwMode="auto">
            <a:xfrm>
              <a:off x="0" y="0"/>
              <a:ext cx="609600" cy="487680"/>
            </a:xfrm>
            <a:prstGeom prst="rect">
              <a:avLst/>
            </a:prstGeom>
            <a:solidFill>
              <a:schemeClr val="bg1">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a:solidFill>
                    <a:srgbClr val="FFFFFF"/>
                  </a:solidFill>
                  <a:latin typeface="+mn-lt"/>
                  <a:ea typeface="+mn-ea"/>
                  <a:cs typeface="+mn-ea"/>
                  <a:sym typeface="+mn-lt"/>
                </a:rPr>
                <a:t>3</a:t>
              </a:r>
              <a:endParaRPr lang="zh-CN" altLang="en-US">
                <a:solidFill>
                  <a:srgbClr val="FFFFFF"/>
                </a:solidFill>
                <a:latin typeface="+mn-lt"/>
                <a:ea typeface="+mn-ea"/>
                <a:cs typeface="+mn-ea"/>
                <a:sym typeface="+mn-lt"/>
              </a:endParaRPr>
            </a:p>
          </p:txBody>
        </p:sp>
        <p:sp>
          <p:nvSpPr>
            <p:cNvPr id="52" name="等腰三角形 31"/>
            <p:cNvSpPr>
              <a:spLocks noChangeAspect="1" noChangeArrowheads="1"/>
            </p:cNvSpPr>
            <p:nvPr/>
          </p:nvSpPr>
          <p:spPr bwMode="auto">
            <a:xfrm rot="5400000">
              <a:off x="599121" y="178353"/>
              <a:ext cx="151927" cy="130971"/>
            </a:xfrm>
            <a:prstGeom prst="triangle">
              <a:avLst>
                <a:gd name="adj" fmla="val 50000"/>
              </a:avLst>
            </a:prstGeom>
            <a:solidFill>
              <a:srgbClr val="3E3D4F"/>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grpSp>
      <p:grpSp>
        <p:nvGrpSpPr>
          <p:cNvPr id="53" name="组合 32"/>
          <p:cNvGrpSpPr/>
          <p:nvPr/>
        </p:nvGrpSpPr>
        <p:grpSpPr bwMode="auto">
          <a:xfrm>
            <a:off x="5513503" y="3444308"/>
            <a:ext cx="2486025" cy="365522"/>
            <a:chOff x="0" y="0"/>
            <a:chExt cx="3314700" cy="487680"/>
          </a:xfrm>
        </p:grpSpPr>
        <p:sp>
          <p:nvSpPr>
            <p:cNvPr id="54" name="矩形 33"/>
            <p:cNvSpPr>
              <a:spLocks noChangeArrowheads="1"/>
            </p:cNvSpPr>
            <p:nvPr/>
          </p:nvSpPr>
          <p:spPr bwMode="auto">
            <a:xfrm>
              <a:off x="609600" y="0"/>
              <a:ext cx="2705100" cy="487680"/>
            </a:xfrm>
            <a:prstGeom prst="rect">
              <a:avLst/>
            </a:prstGeom>
            <a:solidFill>
              <a:srgbClr val="0070C0"/>
            </a:solidFill>
            <a:ln>
              <a:noFill/>
            </a:ln>
            <a:extLst>
              <a:ext uri="{91240B29-F687-4F45-9708-019B960494DF}">
                <a14:hiddenLine xmlns:a14="http://schemas.microsoft.com/office/drawing/2010/main" w="12700">
                  <a:solidFill>
                    <a:srgbClr val="42719B"/>
                  </a:solidFill>
                  <a:bevel/>
                </a14:hiddenLine>
              </a:ext>
            </a:extLst>
          </p:spPr>
          <p:txBody>
            <a:bodyPr anchor="ctr"/>
            <a:lstStyle>
              <a:lvl1pPr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dirty="0">
                  <a:solidFill>
                    <a:srgbClr val="FFFFFF"/>
                  </a:solidFill>
                  <a:latin typeface="+mn-lt"/>
                  <a:ea typeface="+mn-ea"/>
                  <a:cs typeface="+mn-ea"/>
                  <a:sym typeface="+mn-lt"/>
                </a:rPr>
                <a:t>模块分析</a:t>
              </a:r>
              <a:endParaRPr lang="zh-CN" altLang="en-US" dirty="0">
                <a:solidFill>
                  <a:srgbClr val="FFFFFF"/>
                </a:solidFill>
                <a:latin typeface="+mn-lt"/>
                <a:ea typeface="+mn-ea"/>
                <a:cs typeface="+mn-ea"/>
                <a:sym typeface="+mn-lt"/>
              </a:endParaRPr>
            </a:p>
          </p:txBody>
        </p:sp>
        <p:sp>
          <p:nvSpPr>
            <p:cNvPr id="55" name="矩形 34"/>
            <p:cNvSpPr>
              <a:spLocks noChangeArrowheads="1"/>
            </p:cNvSpPr>
            <p:nvPr/>
          </p:nvSpPr>
          <p:spPr bwMode="auto">
            <a:xfrm>
              <a:off x="0" y="0"/>
              <a:ext cx="609600" cy="487680"/>
            </a:xfrm>
            <a:prstGeom prst="rect">
              <a:avLst/>
            </a:prstGeom>
            <a:solidFill>
              <a:schemeClr val="bg1">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a:solidFill>
                    <a:srgbClr val="FFFFFF"/>
                  </a:solidFill>
                  <a:latin typeface="+mn-lt"/>
                  <a:ea typeface="+mn-ea"/>
                  <a:cs typeface="+mn-ea"/>
                  <a:sym typeface="+mn-lt"/>
                </a:rPr>
                <a:t>4</a:t>
              </a:r>
              <a:endParaRPr lang="zh-CN" altLang="en-US">
                <a:solidFill>
                  <a:srgbClr val="FFFFFF"/>
                </a:solidFill>
                <a:latin typeface="+mn-lt"/>
                <a:ea typeface="+mn-ea"/>
                <a:cs typeface="+mn-ea"/>
                <a:sym typeface="+mn-lt"/>
              </a:endParaRPr>
            </a:p>
          </p:txBody>
        </p:sp>
        <p:sp>
          <p:nvSpPr>
            <p:cNvPr id="56" name="等腰三角形 35"/>
            <p:cNvSpPr>
              <a:spLocks noChangeAspect="1" noChangeArrowheads="1"/>
            </p:cNvSpPr>
            <p:nvPr/>
          </p:nvSpPr>
          <p:spPr bwMode="auto">
            <a:xfrm rot="5400000">
              <a:off x="599121" y="178353"/>
              <a:ext cx="151927" cy="130971"/>
            </a:xfrm>
            <a:prstGeom prst="triangle">
              <a:avLst>
                <a:gd name="adj" fmla="val 50000"/>
              </a:avLst>
            </a:prstGeom>
            <a:solidFill>
              <a:srgbClr val="3E3D4F"/>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Tree>
  </p:cSld>
  <p:clrMapOvr>
    <a:masterClrMapping/>
  </p:clrMapOvr>
  <p:transition spd="slow">
    <p:randomBar dir="vert"/>
  </p:transition>
  <p:timing>
    <p:tnLst>
      <p:par>
        <p:cTn id="1" dur="indefinite" restart="never" nodeType="tmRoot"/>
      </p:par>
    </p:tnLst>
    <p:bldLst>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2951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用户管理</a:t>
            </a:r>
            <a:r>
              <a:rPr lang="zh-CN" altLang="en-US" sz="3200" dirty="0">
                <a:solidFill>
                  <a:prstClr val="white"/>
                </a:solidFill>
                <a:cs typeface="+mn-ea"/>
                <a:sym typeface="+mn-lt"/>
              </a:rPr>
              <a:t>模块</a:t>
            </a:r>
            <a:endParaRPr lang="zh-CN" altLang="en-US" sz="3200" dirty="0">
              <a:solidFill>
                <a:prstClr val="white"/>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 name="标题 1"/>
          <p:cNvSpPr txBox="1"/>
          <p:nvPr/>
        </p:nvSpPr>
        <p:spPr>
          <a:xfrm>
            <a:off x="2000757" y="1235642"/>
            <a:ext cx="906858" cy="9068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539115" y="771525"/>
            <a:ext cx="4180205" cy="41001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 if (ModelState.IsValid)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try</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_context.Update(user);</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await _context.SaveChangesAsync();</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catch (DbUpdateConcurrencyException)</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if (!UserExists(user.Uid))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return NotFound();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else</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throw;</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return RedirectToAction(nameof(Index));</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4499610" y="91567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292090" y="915670"/>
            <a:ext cx="3048000" cy="2522855"/>
          </a:xfrm>
          <a:prstGeom prst="rect">
            <a:avLst/>
          </a:prstGeom>
          <a:noFill/>
        </p:spPr>
        <p:txBody>
          <a:bodyPr wrap="square" rtlCol="0">
            <a:noAutofit/>
          </a:bodyPr>
          <a:p>
            <a:r>
              <a:rPr lang="zh-CN" altLang="en-US"/>
              <a:t>首先检查填写的数据是否正确，如果数据没问题就尝试更新员工信息到数据库，正常情况下更新成功后跳转回员工列表页面；但如果在更新过程中发生了并发冲突，系统会捕获这个异常，然后检查这个员工是否还存在，如果员工已经被删除了就返回</a:t>
            </a:r>
            <a:r>
              <a:rPr lang="en-US" altLang="zh-CN"/>
              <a:t>"</a:t>
            </a:r>
            <a:r>
              <a:rPr lang="zh-CN" altLang="en-US"/>
              <a:t>未找到</a:t>
            </a:r>
            <a:r>
              <a:rPr lang="en-US" altLang="zh-CN"/>
              <a:t>"</a:t>
            </a:r>
            <a:r>
              <a:rPr lang="zh-CN" altLang="en-US"/>
              <a:t>页面，如果员工还在就抛出异常让系统处理，这样确保了在多人同时操作时数据的安全性和一致性。</a:t>
            </a:r>
            <a:endParaRPr lang="zh-CN" altLang="en-US"/>
          </a:p>
        </p:txBody>
      </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20320"/>
            <a:ext cx="9520555" cy="5344795"/>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2951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信息查询</a:t>
            </a:r>
            <a:r>
              <a:rPr lang="zh-CN" altLang="en-US" sz="3200" dirty="0">
                <a:solidFill>
                  <a:prstClr val="white"/>
                </a:solidFill>
                <a:cs typeface="+mn-ea"/>
                <a:sym typeface="+mn-lt"/>
              </a:rPr>
              <a:t>模块</a:t>
            </a:r>
            <a:endParaRPr lang="zh-CN" altLang="en-US" sz="3200" dirty="0">
              <a:solidFill>
                <a:prstClr val="white"/>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3" name="矩形 22"/>
          <p:cNvSpPr/>
          <p:nvPr/>
        </p:nvSpPr>
        <p:spPr>
          <a:xfrm>
            <a:off x="4787900" y="84328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1" name="矩形 30"/>
          <p:cNvSpPr>
            <a:spLocks noChangeArrowheads="1"/>
          </p:cNvSpPr>
          <p:nvPr/>
        </p:nvSpPr>
        <p:spPr bwMode="auto">
          <a:xfrm>
            <a:off x="6272530" y="987425"/>
            <a:ext cx="2583815" cy="3754755"/>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lnSpc>
                <a:spcPct val="130000"/>
              </a:lnSpc>
            </a:pPr>
            <a:r>
              <a:rPr lang="zh-CN" altLang="en-US" sz="1400" dirty="0">
                <a:solidFill>
                  <a:sysClr val="windowText" lastClr="000000"/>
                </a:solidFill>
                <a:latin typeface="+mn-lt"/>
                <a:ea typeface="+mn-ea"/>
                <a:cs typeface="+mn-ea"/>
                <a:sym typeface="+mn-lt"/>
              </a:rPr>
              <a:t>信息查询模块为管理员提供了灵活的员工信息检索功能，支持通过身份证号、姓名、邮箱、部门等多个条件进行单独或组合查询，也可以通过</a:t>
            </a:r>
            <a:r>
              <a:rPr lang="zh-CN" altLang="en-US" sz="1400" dirty="0">
                <a:solidFill>
                  <a:sysClr val="windowText" lastClr="000000"/>
                </a:solidFill>
                <a:latin typeface="+mn-lt"/>
                <a:ea typeface="+mn-ea"/>
                <a:cs typeface="+mn-ea"/>
                <a:sym typeface="+mn-lt"/>
              </a:rPr>
              <a:t>部分条件实现模糊匹配让用户无需输入完整信息就能找到目标员工，查询结果以表格形式展示包含员工信息和状态标识。</a:t>
            </a:r>
            <a:endParaRPr lang="zh-CN" altLang="en-US" sz="1400" dirty="0">
              <a:solidFill>
                <a:sysClr val="windowText" lastClr="000000"/>
              </a:solidFill>
              <a:latin typeface="+mn-lt"/>
              <a:ea typeface="+mn-ea"/>
              <a:cs typeface="+mn-ea"/>
              <a:sym typeface="+mn-lt"/>
            </a:endParaRPr>
          </a:p>
        </p:txBody>
      </p:sp>
      <p:pic>
        <p:nvPicPr>
          <p:cNvPr id="2" name="图片 1"/>
          <p:cNvPicPr>
            <a:picLocks noChangeAspect="1"/>
          </p:cNvPicPr>
          <p:nvPr/>
        </p:nvPicPr>
        <p:blipFill>
          <a:blip r:embed="rId2"/>
          <a:stretch>
            <a:fillRect/>
          </a:stretch>
        </p:blipFill>
        <p:spPr>
          <a:xfrm>
            <a:off x="229235" y="953135"/>
            <a:ext cx="5725795" cy="3706495"/>
          </a:xfrm>
          <a:prstGeom prst="rect">
            <a:avLst/>
          </a:prstGeom>
        </p:spPr>
      </p:pic>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2951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信息查询模块</a:t>
            </a:r>
            <a:endParaRPr lang="zh-CN" altLang="en-US" sz="3200" dirty="0">
              <a:solidFill>
                <a:prstClr val="white"/>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 name="标题 1"/>
          <p:cNvSpPr txBox="1"/>
          <p:nvPr/>
        </p:nvSpPr>
        <p:spPr>
          <a:xfrm>
            <a:off x="2000757" y="1235642"/>
            <a:ext cx="906858" cy="9068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539115" y="771525"/>
            <a:ext cx="4180205" cy="41001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public IActionResult Index(string idCard, string name, string email, string department)</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 </a:t>
            </a:r>
            <a:r>
              <a:rPr lang="zh-CN" altLang="en-US" sz="1200">
                <a:solidFill>
                  <a:schemeClr val="tx1"/>
                </a:solidFill>
                <a:latin typeface="微软雅黑" panose="020B0503020204020204" pitchFamily="34" charset="-122"/>
                <a:ea typeface="微软雅黑" panose="020B0503020204020204" pitchFamily="34" charset="-122"/>
              </a:rPr>
              <a:t>构建动态查询条件</a:t>
            </a:r>
            <a:endParaRPr lang="zh-CN" altLang="en-US"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var query = _context.Users.Include(u =&gt; u.DidNavigation).Include(u =&gt; u.PidNavigation).AsQueryable();</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 </a:t>
            </a:r>
            <a:r>
              <a:rPr lang="zh-CN" altLang="en-US" sz="1200">
                <a:solidFill>
                  <a:schemeClr val="tx1"/>
                </a:solidFill>
                <a:latin typeface="微软雅黑" panose="020B0503020204020204" pitchFamily="34" charset="-122"/>
                <a:ea typeface="微软雅黑" panose="020B0503020204020204" pitchFamily="34" charset="-122"/>
              </a:rPr>
              <a:t>多条件组合查询</a:t>
            </a:r>
            <a:endParaRPr lang="zh-CN" altLang="en-US"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if (!string.IsNullOrEmpty(idCard))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query = query.Where(e =&gt; e.Usfzh.Contains(idCard));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if (!string.IsNullOrEmpty(name))</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query = query.Where(e =&gt; e.Uname.Contains(name));</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return View(query.ToList());</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4499610" y="91567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147945" y="1275715"/>
            <a:ext cx="3742690" cy="1986915"/>
          </a:xfrm>
          <a:prstGeom prst="rect">
            <a:avLst/>
          </a:prstGeom>
          <a:noFill/>
        </p:spPr>
        <p:txBody>
          <a:bodyPr wrap="square" rtlCol="0">
            <a:noAutofit/>
          </a:bodyPr>
          <a:p>
            <a:r>
              <a:rPr lang="zh-CN" altLang="en-US"/>
              <a:t>首先创建一个包含部门和岗位关联数据的用户查询对象，然后根据前端传入的查询参数（身份证号、姓名等）动态添加</a:t>
            </a:r>
            <a:r>
              <a:rPr lang="en-US" altLang="zh-CN"/>
              <a:t>WHERE</a:t>
            </a:r>
            <a:r>
              <a:rPr lang="zh-CN" altLang="en-US"/>
              <a:t>条件，每个非空参数都会通过</a:t>
            </a:r>
            <a:r>
              <a:rPr lang="en-US" altLang="zh-CN"/>
              <a:t>Contains</a:t>
            </a:r>
            <a:r>
              <a:rPr lang="zh-CN" altLang="en-US"/>
              <a:t>方法添加模糊匹配条件，多个条件之间形成</a:t>
            </a:r>
            <a:r>
              <a:rPr lang="en-US" altLang="zh-CN"/>
              <a:t>AND</a:t>
            </a:r>
            <a:r>
              <a:rPr lang="zh-CN" altLang="en-US"/>
              <a:t>逻辑关系，最后执行查询并将结果返回给视图显示，实现了灵活的员工信息检索功能。</a:t>
            </a:r>
            <a:endParaRPr lang="zh-CN" altLang="en-US"/>
          </a:p>
        </p:txBody>
      </p:sp>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2951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信息查询模块</a:t>
            </a:r>
            <a:endParaRPr lang="zh-CN" altLang="en-US" sz="3200" dirty="0">
              <a:solidFill>
                <a:prstClr val="white"/>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 name="标题 1"/>
          <p:cNvSpPr txBox="1"/>
          <p:nvPr/>
        </p:nvSpPr>
        <p:spPr>
          <a:xfrm>
            <a:off x="2000757" y="1235642"/>
            <a:ext cx="906858" cy="9068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539115" y="771525"/>
            <a:ext cx="4180205" cy="41001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 </a:t>
            </a:r>
            <a:r>
              <a:rPr lang="zh-CN" altLang="en-US" sz="1200">
                <a:solidFill>
                  <a:schemeClr val="tx1"/>
                </a:solidFill>
                <a:latin typeface="微软雅黑" panose="020B0503020204020204" pitchFamily="34" charset="-122"/>
                <a:ea typeface="微软雅黑" panose="020B0503020204020204" pitchFamily="34" charset="-122"/>
              </a:rPr>
              <a:t>身份证号模糊查询</a:t>
            </a:r>
            <a:endParaRPr lang="zh-CN" altLang="en-US"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if (!string.IsNullOrEmpty(idCard))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query = query.Where(e =&gt; e.Usfzh.Contains(idCard));</a:t>
            </a:r>
            <a:endParaRPr lang="en-US" altLang="zh-CN" sz="1200">
              <a:solidFill>
                <a:schemeClr val="tx1"/>
              </a:solidFill>
              <a:latin typeface="微软雅黑" panose="020B0503020204020204" pitchFamily="34" charset="-122"/>
              <a:ea typeface="微软雅黑" panose="020B0503020204020204" pitchFamily="34" charset="-122"/>
            </a:endParaRPr>
          </a:p>
          <a:p>
            <a:pPr algn="l"/>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r>
              <a:rPr lang="zh-CN" altLang="en-US" sz="1200">
                <a:solidFill>
                  <a:schemeClr val="tx1"/>
                </a:solidFill>
                <a:latin typeface="微软雅黑" panose="020B0503020204020204" pitchFamily="34" charset="-122"/>
                <a:ea typeface="微软雅黑" panose="020B0503020204020204" pitchFamily="34" charset="-122"/>
              </a:rPr>
              <a:t>姓名模糊查询</a:t>
            </a:r>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if (!string.IsNullOrEmpty(name))</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query = query.Where(e =&gt; e.Uname.Contains(name));</a:t>
            </a:r>
            <a:endParaRPr lang="en-US" altLang="zh-CN" sz="1200">
              <a:solidFill>
                <a:schemeClr val="tx1"/>
              </a:solidFill>
              <a:latin typeface="微软雅黑" panose="020B0503020204020204" pitchFamily="34" charset="-122"/>
              <a:ea typeface="微软雅黑" panose="020B0503020204020204" pitchFamily="34" charset="-122"/>
            </a:endParaRPr>
          </a:p>
          <a:p>
            <a:pPr algn="l"/>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r>
              <a:rPr lang="zh-CN" altLang="en-US" sz="1200">
                <a:solidFill>
                  <a:schemeClr val="tx1"/>
                </a:solidFill>
                <a:latin typeface="微软雅黑" panose="020B0503020204020204" pitchFamily="34" charset="-122"/>
                <a:ea typeface="微软雅黑" panose="020B0503020204020204" pitchFamily="34" charset="-122"/>
              </a:rPr>
              <a:t>邮箱模糊查询</a:t>
            </a:r>
            <a:endParaRPr lang="zh-CN" altLang="en-US"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if (!string.IsNullOrEmpty(email))</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query = query.Where(e =&gt; e.Umail != null &amp;&amp; e.Umail.Contains(email));</a:t>
            </a:r>
            <a:endParaRPr lang="en-US" altLang="zh-CN" sz="1200">
              <a:solidFill>
                <a:schemeClr val="tx1"/>
              </a:solidFill>
              <a:latin typeface="微软雅黑" panose="020B0503020204020204" pitchFamily="34" charset="-122"/>
              <a:ea typeface="微软雅黑" panose="020B0503020204020204" pitchFamily="34" charset="-122"/>
            </a:endParaRPr>
          </a:p>
          <a:p>
            <a:pPr algn="l"/>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r>
              <a:rPr lang="zh-CN" altLang="en-US" sz="1200">
                <a:solidFill>
                  <a:schemeClr val="tx1"/>
                </a:solidFill>
                <a:latin typeface="微软雅黑" panose="020B0503020204020204" pitchFamily="34" charset="-122"/>
                <a:ea typeface="微软雅黑" panose="020B0503020204020204" pitchFamily="34" charset="-122"/>
              </a:rPr>
              <a:t>部门名称模糊查询</a:t>
            </a:r>
            <a:endParaRPr lang="zh-CN" altLang="en-US"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if (!string.IsNullOrEmpty(department))</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query = query.Where(e =&gt; e.DidNavigation != null &amp;&amp; e.DidNavigation.Dname.Contains(department));</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4499610" y="91567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147945" y="988060"/>
            <a:ext cx="3742690" cy="1986915"/>
          </a:xfrm>
          <a:prstGeom prst="rect">
            <a:avLst/>
          </a:prstGeom>
          <a:noFill/>
        </p:spPr>
        <p:txBody>
          <a:bodyPr wrap="square" rtlCol="0">
            <a:noAutofit/>
          </a:bodyPr>
          <a:p>
            <a:r>
              <a:rPr lang="zh-CN" altLang="en-US">
                <a:latin typeface="微软雅黑" panose="020B0503020204020204" pitchFamily="34" charset="-122"/>
                <a:ea typeface="微软雅黑" panose="020B0503020204020204" pitchFamily="34" charset="-122"/>
                <a:sym typeface="+mn-ea"/>
              </a:rPr>
              <a:t>身份证号模糊查询</a:t>
            </a:r>
            <a:r>
              <a:rPr lang="zh-CN" altLang="en-US"/>
              <a:t>首先检查传入的</a:t>
            </a:r>
            <a:r>
              <a:rPr lang="en-US" altLang="zh-CN"/>
              <a:t>`idCard`</a:t>
            </a:r>
            <a:r>
              <a:rPr lang="zh-CN" altLang="en-US"/>
              <a:t>参数是否非空。如果不为空，则通过</a:t>
            </a:r>
            <a:r>
              <a:rPr lang="en-US" altLang="zh-CN"/>
              <a:t>`Contains`</a:t>
            </a:r>
            <a:r>
              <a:rPr lang="zh-CN" altLang="en-US"/>
              <a:t>方法在</a:t>
            </a:r>
            <a:r>
              <a:rPr lang="en-US" altLang="zh-CN"/>
              <a:t>`Usfzh`</a:t>
            </a:r>
            <a:r>
              <a:rPr lang="zh-CN" altLang="en-US"/>
              <a:t>字段上执行模糊查询（相当于</a:t>
            </a:r>
            <a:r>
              <a:rPr lang="en-US" altLang="zh-CN"/>
              <a:t>SQL</a:t>
            </a:r>
            <a:r>
              <a:rPr lang="zh-CN" altLang="en-US"/>
              <a:t>中的</a:t>
            </a:r>
            <a:r>
              <a:rPr lang="en-US" altLang="zh-CN"/>
              <a:t>`LIKE '%{idCard}%'`</a:t>
            </a:r>
            <a:r>
              <a:rPr lang="zh-CN" altLang="en-US"/>
              <a:t>）。</a:t>
            </a:r>
            <a:endParaRPr lang="zh-CN" altLang="en-US"/>
          </a:p>
          <a:p>
            <a:r>
              <a:rPr lang="zh-CN" altLang="en-US"/>
              <a:t>其余方法</a:t>
            </a:r>
            <a:r>
              <a:rPr lang="zh-CN" altLang="en-US">
                <a:sym typeface="+mn-ea"/>
              </a:rPr>
              <a:t>与身份证查询方法相同。</a:t>
            </a:r>
            <a:endParaRPr lang="zh-CN" altLang="en-US"/>
          </a:p>
          <a:p>
            <a:endParaRPr lang="zh-CN" altLang="en-US"/>
          </a:p>
        </p:txBody>
      </p:sp>
      <p:sp>
        <p:nvSpPr>
          <p:cNvPr id="3" name="文本框 2"/>
          <p:cNvSpPr txBox="1"/>
          <p:nvPr/>
        </p:nvSpPr>
        <p:spPr>
          <a:xfrm>
            <a:off x="5045710" y="3004185"/>
            <a:ext cx="3887470" cy="2096135"/>
          </a:xfrm>
          <a:prstGeom prst="rect">
            <a:avLst/>
          </a:prstGeom>
          <a:noFill/>
        </p:spPr>
        <p:txBody>
          <a:bodyPr wrap="square" rtlCol="0" anchor="t">
            <a:noAutofit/>
          </a:bodyPr>
          <a:p>
            <a:r>
              <a:rPr lang="zh-CN" altLang="en-US" sz="1800">
                <a:sym typeface="+mn-ea"/>
              </a:rPr>
              <a:t>姓名字段输入"张"可以找到"张三"、</a:t>
            </a:r>
            <a:endParaRPr lang="zh-CN" altLang="en-US" sz="1800">
              <a:sym typeface="+mn-ea"/>
            </a:endParaRPr>
          </a:p>
          <a:p>
            <a:r>
              <a:rPr lang="zh-CN" altLang="en-US" sz="1800">
                <a:sym typeface="+mn-ea"/>
              </a:rPr>
              <a:t>"张小明"等所有姓张的员工</a:t>
            </a:r>
            <a:endParaRPr lang="zh-CN" altLang="en-US" sz="1800">
              <a:sym typeface="+mn-ea"/>
            </a:endParaRPr>
          </a:p>
          <a:p>
            <a:r>
              <a:rPr lang="zh-CN" altLang="en-US" sz="1800">
                <a:sym typeface="+mn-ea"/>
              </a:rPr>
              <a:t>身份证字段输入"</a:t>
            </a:r>
            <a:r>
              <a:rPr lang="en-US" altLang="zh-CN" sz="1800">
                <a:sym typeface="+mn-ea"/>
              </a:rPr>
              <a:t>61</a:t>
            </a:r>
            <a:r>
              <a:rPr lang="zh-CN" altLang="en-US" sz="1800">
                <a:sym typeface="+mn-ea"/>
              </a:rPr>
              <a:t>"可以找到所有陕西省的身份证号对应的员工</a:t>
            </a:r>
            <a:endParaRPr lang="zh-CN" altLang="en-US" sz="1800">
              <a:sym typeface="+mn-ea"/>
            </a:endParaRPr>
          </a:p>
          <a:p>
            <a:endParaRPr lang="zh-CN" altLang="en-US" sz="1800">
              <a:sym typeface="+mn-ea"/>
            </a:endParaRPr>
          </a:p>
        </p:txBody>
      </p:sp>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0"/>
            <a:ext cx="9846945" cy="545528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3" name="矩形 22"/>
          <p:cNvSpPr/>
          <p:nvPr/>
        </p:nvSpPr>
        <p:spPr>
          <a:xfrm>
            <a:off x="4787900" y="84328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TextBox 35"/>
          <p:cNvSpPr txBox="1"/>
          <p:nvPr/>
        </p:nvSpPr>
        <p:spPr>
          <a:xfrm>
            <a:off x="107593" y="80680"/>
            <a:ext cx="3432810" cy="582295"/>
          </a:xfrm>
          <a:prstGeom prst="rect">
            <a:avLst/>
          </a:prstGeom>
          <a:noFill/>
          <a:ln>
            <a:solidFill>
              <a:srgbClr val="FFFFFF">
                <a:alpha val="45882"/>
              </a:srgbClr>
            </a:solidFill>
          </a:ln>
        </p:spPr>
        <p:txBody>
          <a:bodyPr wrap="none" lIns="91438" tIns="45719" rIns="91438" bIns="45719" rtlCol="0">
            <a:spAutoFit/>
          </a:bodyPr>
          <a:p>
            <a:pPr algn="ctr" eaLnBrk="1" fontAlgn="base" hangingPunct="1">
              <a:spcBef>
                <a:spcPct val="0"/>
              </a:spcBef>
              <a:spcAft>
                <a:spcPct val="0"/>
              </a:spcAft>
              <a:buFont typeface="Arial" panose="020B0604020202020204" pitchFamily="34" charset="0"/>
              <a:buNone/>
            </a:pPr>
            <a:r>
              <a:rPr lang="zh-CN" altLang="en-US" sz="3200" b="1" dirty="0">
                <a:solidFill>
                  <a:srgbClr val="FFFFFF"/>
                </a:solidFill>
                <a:cs typeface="+mn-ea"/>
                <a:sym typeface="+mn-lt"/>
              </a:rPr>
              <a:t>员工信息管理模块</a:t>
            </a:r>
            <a:endParaRPr lang="zh-CN" altLang="en-US" sz="3200" dirty="0">
              <a:solidFill>
                <a:prstClr val="white"/>
              </a:solidFill>
              <a:cs typeface="+mn-ea"/>
              <a:sym typeface="+mn-lt"/>
            </a:endParaRPr>
          </a:p>
        </p:txBody>
      </p:sp>
      <p:pic>
        <p:nvPicPr>
          <p:cNvPr id="4" name="图片 3"/>
          <p:cNvPicPr>
            <a:picLocks noChangeAspect="1"/>
          </p:cNvPicPr>
          <p:nvPr/>
        </p:nvPicPr>
        <p:blipFill>
          <a:blip r:embed="rId2"/>
          <a:stretch>
            <a:fillRect/>
          </a:stretch>
        </p:blipFill>
        <p:spPr>
          <a:xfrm>
            <a:off x="0" y="699135"/>
            <a:ext cx="4651375" cy="2284095"/>
          </a:xfrm>
          <a:prstGeom prst="rect">
            <a:avLst/>
          </a:prstGeom>
        </p:spPr>
      </p:pic>
      <p:pic>
        <p:nvPicPr>
          <p:cNvPr id="5" name="图片 4"/>
          <p:cNvPicPr>
            <a:picLocks noChangeAspect="1"/>
          </p:cNvPicPr>
          <p:nvPr/>
        </p:nvPicPr>
        <p:blipFill>
          <a:blip r:embed="rId3"/>
          <a:stretch>
            <a:fillRect/>
          </a:stretch>
        </p:blipFill>
        <p:spPr>
          <a:xfrm>
            <a:off x="635" y="2715260"/>
            <a:ext cx="4650740" cy="2283460"/>
          </a:xfrm>
          <a:prstGeom prst="rect">
            <a:avLst/>
          </a:prstGeom>
        </p:spPr>
      </p:pic>
      <p:sp>
        <p:nvSpPr>
          <p:cNvPr id="6" name="矩形 5"/>
          <p:cNvSpPr>
            <a:spLocks noChangeArrowheads="1"/>
          </p:cNvSpPr>
          <p:nvPr/>
        </p:nvSpPr>
        <p:spPr bwMode="auto">
          <a:xfrm>
            <a:off x="5307330" y="987425"/>
            <a:ext cx="3273425" cy="3754755"/>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lnSpc>
                <a:spcPct val="130000"/>
              </a:lnSpc>
            </a:pPr>
            <a:r>
              <a:rPr lang="zh-CN" altLang="en-US" sz="1400" dirty="0">
                <a:solidFill>
                  <a:sysClr val="windowText" lastClr="000000"/>
                </a:solidFill>
                <a:latin typeface="+mn-lt"/>
                <a:ea typeface="+mn-ea"/>
                <a:cs typeface="+mn-ea"/>
                <a:sym typeface="+mn-lt"/>
              </a:rPr>
              <a:t>员工信息管理模块是面向普通员工的自助服务平台，提供</a:t>
            </a:r>
            <a:r>
              <a:rPr lang="zh-CN" altLang="en-US" sz="1400" dirty="0">
                <a:solidFill>
                  <a:sysClr val="windowText" lastClr="000000"/>
                </a:solidFill>
                <a:highlight>
                  <a:srgbClr val="FFFF00"/>
                </a:highlight>
                <a:latin typeface="+mn-lt"/>
                <a:ea typeface="+mn-ea"/>
                <a:cs typeface="+mn-ea"/>
                <a:sym typeface="+mn-lt"/>
              </a:rPr>
              <a:t>个人信息查询</a:t>
            </a:r>
            <a:r>
              <a:rPr lang="zh-CN" altLang="en-US" sz="1400" dirty="0">
                <a:solidFill>
                  <a:sysClr val="windowText" lastClr="000000"/>
                </a:solidFill>
                <a:latin typeface="+mn-lt"/>
                <a:ea typeface="+mn-ea"/>
                <a:cs typeface="+mn-ea"/>
                <a:sym typeface="+mn-lt"/>
              </a:rPr>
              <a:t>、</a:t>
            </a:r>
            <a:r>
              <a:rPr lang="zh-CN" altLang="en-US" sz="1400" dirty="0">
                <a:solidFill>
                  <a:sysClr val="windowText" lastClr="000000"/>
                </a:solidFill>
                <a:highlight>
                  <a:srgbClr val="FFFF00"/>
                </a:highlight>
                <a:latin typeface="+mn-lt"/>
                <a:ea typeface="+mn-ea"/>
                <a:cs typeface="+mn-ea"/>
                <a:sym typeface="+mn-lt"/>
              </a:rPr>
              <a:t>基本信息修改</a:t>
            </a:r>
            <a:r>
              <a:rPr lang="zh-CN" altLang="en-US" sz="1400" dirty="0">
                <a:solidFill>
                  <a:sysClr val="windowText" lastClr="000000"/>
                </a:solidFill>
                <a:latin typeface="+mn-lt"/>
                <a:ea typeface="+mn-ea"/>
                <a:cs typeface="+mn-ea"/>
                <a:sym typeface="+mn-lt"/>
              </a:rPr>
              <a:t>和</a:t>
            </a:r>
            <a:r>
              <a:rPr lang="zh-CN" altLang="en-US" sz="1400" dirty="0">
                <a:solidFill>
                  <a:sysClr val="windowText" lastClr="000000"/>
                </a:solidFill>
                <a:highlight>
                  <a:srgbClr val="FFFF00"/>
                </a:highlight>
                <a:latin typeface="+mn-lt"/>
                <a:ea typeface="+mn-ea"/>
                <a:cs typeface="+mn-ea"/>
                <a:sym typeface="+mn-lt"/>
              </a:rPr>
              <a:t>调岗信息管理</a:t>
            </a:r>
            <a:r>
              <a:rPr lang="zh-CN" altLang="en-US" sz="1400" dirty="0">
                <a:solidFill>
                  <a:sysClr val="windowText" lastClr="000000"/>
                </a:solidFill>
                <a:latin typeface="+mn-lt"/>
                <a:ea typeface="+mn-ea"/>
                <a:cs typeface="+mn-ea"/>
                <a:sym typeface="+mn-lt"/>
              </a:rPr>
              <a:t>三大核心功能，通过严格的身份验证机制确保员工只能查看和修改自己的信息，</a:t>
            </a:r>
            <a:r>
              <a:rPr lang="zh-CN" altLang="en-US" sz="1400" dirty="0">
                <a:solidFill>
                  <a:sysClr val="windowText" lastClr="000000"/>
                </a:solidFill>
                <a:latin typeface="+mn-lt"/>
                <a:ea typeface="+mn-ea"/>
                <a:cs typeface="+mn-ea"/>
                <a:sym typeface="+mn-lt"/>
              </a:rPr>
              <a:t>同时支持调岗通知查看和到岗确认功能，整个系统在保障数据安全的前提下为员工提供了便捷的自助服务体验。</a:t>
            </a:r>
            <a:endParaRPr lang="zh-CN" altLang="en-US" sz="1400" dirty="0">
              <a:solidFill>
                <a:sysClr val="windowText" lastClr="000000"/>
              </a:solidFill>
              <a:latin typeface="+mn-lt"/>
              <a:ea typeface="+mn-ea"/>
              <a:cs typeface="+mn-ea"/>
              <a:sym typeface="+mn-lt"/>
            </a:endParaRPr>
          </a:p>
          <a:p>
            <a:pPr indent="457200">
              <a:lnSpc>
                <a:spcPct val="130000"/>
              </a:lnSpc>
            </a:pPr>
            <a:endParaRPr lang="zh-CN" altLang="en-US" sz="1400" dirty="0">
              <a:solidFill>
                <a:sysClr val="windowText" lastClr="000000"/>
              </a:solidFill>
              <a:latin typeface="+mn-lt"/>
              <a:ea typeface="+mn-ea"/>
              <a:cs typeface="+mn-ea"/>
              <a:sym typeface="+mn-lt"/>
            </a:endParaRPr>
          </a:p>
        </p:txBody>
      </p:sp>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07593" y="80680"/>
            <a:ext cx="3432810" cy="582295"/>
          </a:xfrm>
          <a:prstGeom prst="rect">
            <a:avLst/>
          </a:prstGeom>
          <a:noFill/>
          <a:ln>
            <a:solidFill>
              <a:srgbClr val="FFFFFF">
                <a:alpha val="45882"/>
              </a:srgbClr>
            </a:solidFill>
          </a:ln>
        </p:spPr>
        <p:txBody>
          <a:bodyPr wrap="none" lIns="91438" tIns="45719" rIns="91438" bIns="45719" rtlCol="0">
            <a:spAutoFit/>
          </a:bodyPr>
          <a:lstStyle/>
          <a:p>
            <a:pPr algn="ctr" eaLnBrk="1" fontAlgn="base" hangingPunct="1">
              <a:spcBef>
                <a:spcPct val="0"/>
              </a:spcBef>
              <a:spcAft>
                <a:spcPct val="0"/>
              </a:spcAft>
              <a:buFont typeface="Arial" panose="020B0604020202020204" pitchFamily="34" charset="0"/>
              <a:buNone/>
            </a:pPr>
            <a:r>
              <a:rPr lang="zh-CN" altLang="en-US" sz="3200" b="1" dirty="0">
                <a:solidFill>
                  <a:srgbClr val="FFFFFF"/>
                </a:solidFill>
                <a:cs typeface="+mn-ea"/>
                <a:sym typeface="+mn-lt"/>
              </a:rPr>
              <a:t>员工信息管理模块</a:t>
            </a:r>
            <a:endParaRPr lang="zh-CN" altLang="en-US" sz="3200" dirty="0">
              <a:solidFill>
                <a:prstClr val="white"/>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3" name="矩形 22"/>
          <p:cNvSpPr/>
          <p:nvPr/>
        </p:nvSpPr>
        <p:spPr>
          <a:xfrm>
            <a:off x="4499610" y="91567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076190" y="2974975"/>
            <a:ext cx="3887470" cy="2096135"/>
          </a:xfrm>
          <a:prstGeom prst="rect">
            <a:avLst/>
          </a:prstGeom>
          <a:noFill/>
        </p:spPr>
        <p:txBody>
          <a:bodyPr wrap="square" rtlCol="0" anchor="t">
            <a:noAutofit/>
          </a:bodyPr>
          <a:p>
            <a:endParaRPr lang="zh-CN" altLang="en-US" sz="1800">
              <a:sym typeface="+mn-ea"/>
            </a:endParaRPr>
          </a:p>
        </p:txBody>
      </p:sp>
      <p:pic>
        <p:nvPicPr>
          <p:cNvPr id="7" name="图片 6"/>
          <p:cNvPicPr>
            <a:picLocks noChangeAspect="1"/>
          </p:cNvPicPr>
          <p:nvPr/>
        </p:nvPicPr>
        <p:blipFill>
          <a:blip r:embed="rId2"/>
          <a:srcRect l="22052" r="18415" b="20"/>
          <a:stretch>
            <a:fillRect/>
          </a:stretch>
        </p:blipFill>
        <p:spPr>
          <a:xfrm>
            <a:off x="179705" y="726440"/>
            <a:ext cx="5033645" cy="4194810"/>
          </a:xfrm>
          <a:prstGeom prst="rect">
            <a:avLst/>
          </a:prstGeom>
        </p:spPr>
      </p:pic>
      <p:sp>
        <p:nvSpPr>
          <p:cNvPr id="10" name="矩形 9"/>
          <p:cNvSpPr>
            <a:spLocks noChangeArrowheads="1"/>
          </p:cNvSpPr>
          <p:nvPr/>
        </p:nvSpPr>
        <p:spPr bwMode="auto">
          <a:xfrm>
            <a:off x="5307330" y="987425"/>
            <a:ext cx="3273425" cy="3754755"/>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lnSpc>
                <a:spcPct val="130000"/>
              </a:lnSpc>
            </a:pPr>
            <a:r>
              <a:rPr lang="zh-CN" altLang="en-US" sz="1400" dirty="0">
                <a:solidFill>
                  <a:sysClr val="windowText" lastClr="000000"/>
                </a:solidFill>
                <a:latin typeface="+mn-lt"/>
                <a:ea typeface="+mn-ea"/>
                <a:cs typeface="+mn-ea"/>
                <a:sym typeface="+mn-lt"/>
              </a:rPr>
              <a:t>基本信息修改</a:t>
            </a:r>
            <a:r>
              <a:rPr lang="zh-CN" altLang="en-US" sz="1400" dirty="0">
                <a:solidFill>
                  <a:sysClr val="windowText" lastClr="000000"/>
                </a:solidFill>
                <a:latin typeface="+mn-lt"/>
                <a:ea typeface="+mn-ea"/>
                <a:cs typeface="+mn-ea"/>
                <a:sym typeface="+mn-lt"/>
              </a:rPr>
              <a:t>其中姓名、联系方式等基本信息可以自主修改，而部门、岗位、薪资等关键业务数据则设为只读状态由管理员控制，</a:t>
            </a:r>
            <a:endParaRPr lang="zh-CN" altLang="en-US" sz="1400" dirty="0">
              <a:solidFill>
                <a:sysClr val="windowText" lastClr="000000"/>
              </a:solidFill>
              <a:latin typeface="+mn-lt"/>
              <a:ea typeface="+mn-ea"/>
              <a:cs typeface="+mn-ea"/>
              <a:sym typeface="+mn-lt"/>
            </a:endParaRPr>
          </a:p>
        </p:txBody>
      </p:sp>
    </p:spTree>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07593" y="80680"/>
            <a:ext cx="3432810" cy="582295"/>
          </a:xfrm>
          <a:prstGeom prst="rect">
            <a:avLst/>
          </a:prstGeom>
          <a:noFill/>
          <a:ln>
            <a:solidFill>
              <a:srgbClr val="FFFFFF">
                <a:alpha val="45882"/>
              </a:srgbClr>
            </a:solidFill>
          </a:ln>
        </p:spPr>
        <p:txBody>
          <a:bodyPr wrap="none" lIns="91438" tIns="45719" rIns="91438" bIns="45719" rtlCol="0">
            <a:spAutoFit/>
          </a:bodyPr>
          <a:lstStyle/>
          <a:p>
            <a:pPr algn="ctr" eaLnBrk="1" fontAlgn="base" hangingPunct="1">
              <a:spcBef>
                <a:spcPct val="0"/>
              </a:spcBef>
              <a:spcAft>
                <a:spcPct val="0"/>
              </a:spcAft>
              <a:buFont typeface="Arial" panose="020B0604020202020204" pitchFamily="34" charset="0"/>
              <a:buNone/>
            </a:pPr>
            <a:r>
              <a:rPr lang="zh-CN" altLang="en-US" sz="3200" b="1" dirty="0">
                <a:solidFill>
                  <a:srgbClr val="FFFFFF"/>
                </a:solidFill>
                <a:cs typeface="+mn-ea"/>
                <a:sym typeface="+mn-lt"/>
              </a:rPr>
              <a:t>员工信息管理模块</a:t>
            </a:r>
            <a:endParaRPr lang="zh-CN" altLang="en-US" sz="3200" dirty="0">
              <a:solidFill>
                <a:prstClr val="white"/>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 name="标题 1"/>
          <p:cNvSpPr txBox="1"/>
          <p:nvPr/>
        </p:nvSpPr>
        <p:spPr>
          <a:xfrm>
            <a:off x="2000757" y="1235642"/>
            <a:ext cx="906858" cy="9068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矩形 21"/>
          <p:cNvSpPr/>
          <p:nvPr/>
        </p:nvSpPr>
        <p:spPr>
          <a:xfrm>
            <a:off x="539115" y="771525"/>
            <a:ext cx="4180205" cy="41001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[HttpPost]</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public IActionResult ConfirmTransfer(int uid)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var user = _context.Users.Find(uid);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user.Ustatus = "Active"; // </a:t>
            </a:r>
            <a:r>
              <a:rPr lang="zh-CN" altLang="en-US" sz="1200">
                <a:solidFill>
                  <a:schemeClr val="tx1"/>
                </a:solidFill>
                <a:latin typeface="微软雅黑" panose="020B0503020204020204" pitchFamily="34" charset="-122"/>
                <a:ea typeface="微软雅黑" panose="020B0503020204020204" pitchFamily="34" charset="-122"/>
              </a:rPr>
              <a:t>更新状态</a:t>
            </a:r>
            <a:endParaRPr lang="zh-CN" altLang="en-US"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 </a:t>
            </a:r>
            <a:r>
              <a:rPr lang="zh-CN" altLang="en-US" sz="1200">
                <a:solidFill>
                  <a:schemeClr val="tx1"/>
                </a:solidFill>
                <a:latin typeface="微软雅黑" panose="020B0503020204020204" pitchFamily="34" charset="-122"/>
                <a:ea typeface="微软雅黑" panose="020B0503020204020204" pitchFamily="34" charset="-122"/>
              </a:rPr>
              <a:t>删除调岗记录</a:t>
            </a:r>
            <a:endParaRPr lang="zh-CN" altLang="en-US"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var transferRecord = _context.Dnotices.FirstOrDefault(d =&gt; d.Nuid == user.Uid);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if (transferRecord != null)</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_context.Dnotices.Remove(transferRecord);</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    _context.SaveChanges();</a:t>
            </a:r>
            <a:endParaRPr lang="en-US" altLang="zh-CN" sz="1200">
              <a:solidFill>
                <a:schemeClr val="tx1"/>
              </a:solidFill>
              <a:latin typeface="微软雅黑" panose="020B0503020204020204" pitchFamily="34" charset="-122"/>
              <a:ea typeface="微软雅黑" panose="020B0503020204020204" pitchFamily="34" charset="-122"/>
            </a:endParaRPr>
          </a:p>
          <a:p>
            <a:pPr algn="l"/>
            <a:r>
              <a:rPr lang="en-US" altLang="zh-CN" sz="1200">
                <a:solidFill>
                  <a:schemeClr val="tx1"/>
                </a:solidFill>
                <a:latin typeface="微软雅黑" panose="020B0503020204020204" pitchFamily="34" charset="-122"/>
                <a:ea typeface="微软雅黑" panose="020B0503020204020204" pitchFamily="34" charset="-122"/>
              </a:rPr>
              <a:t>}</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4499610" y="915670"/>
            <a:ext cx="4752975" cy="3816350"/>
          </a:xfrm>
          <a:prstGeom prst="rect">
            <a:avLst/>
          </a:prstGeom>
          <a:noFill/>
          <a:ln>
            <a:noFill/>
          </a:ln>
          <a:extLst>
            <a:ext uri="{909E8E84-426E-40DD-AFC4-6F175D3DCCD1}">
              <a14:hiddenFill xmlns:a14="http://schemas.microsoft.com/office/drawing/2010/main">
                <a:solidFill>
                  <a:srgbClr val="007FD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190490" y="1564005"/>
            <a:ext cx="3742690" cy="1986915"/>
          </a:xfrm>
          <a:prstGeom prst="rect">
            <a:avLst/>
          </a:prstGeom>
          <a:noFill/>
        </p:spPr>
        <p:txBody>
          <a:bodyPr wrap="square" rtlCol="0">
            <a:noAutofit/>
          </a:bodyPr>
          <a:p>
            <a:r>
              <a:rPr lang="en-US" altLang="zh-CN"/>
              <a:t>ConfirmTransfer</a:t>
            </a:r>
            <a:r>
              <a:rPr lang="zh-CN" altLang="en-US"/>
              <a:t>方法实现了调岗确认功能：通过</a:t>
            </a:r>
            <a:r>
              <a:rPr lang="en-US" altLang="zh-CN"/>
              <a:t>UID</a:t>
            </a:r>
            <a:r>
              <a:rPr lang="zh-CN" altLang="en-US"/>
              <a:t>找到对应员工，将员工状态更新为</a:t>
            </a:r>
            <a:r>
              <a:rPr lang="en-US" altLang="zh-CN"/>
              <a:t>"Active"</a:t>
            </a:r>
            <a:r>
              <a:rPr lang="zh-CN" altLang="en-US"/>
              <a:t>表示已到岗，同时删除调岗通知表中的相应记录，完成整个调岗流程，这种设计确保了调岗信息的及时更新和数据一致性。</a:t>
            </a:r>
            <a:endParaRPr lang="zh-CN" altLang="en-US"/>
          </a:p>
        </p:txBody>
      </p:sp>
      <p:sp>
        <p:nvSpPr>
          <p:cNvPr id="3" name="文本框 2"/>
          <p:cNvSpPr txBox="1"/>
          <p:nvPr/>
        </p:nvSpPr>
        <p:spPr>
          <a:xfrm>
            <a:off x="5076190" y="2974975"/>
            <a:ext cx="3887470" cy="2096135"/>
          </a:xfrm>
          <a:prstGeom prst="rect">
            <a:avLst/>
          </a:prstGeom>
          <a:noFill/>
        </p:spPr>
        <p:txBody>
          <a:bodyPr wrap="square" rtlCol="0" anchor="t">
            <a:noAutofit/>
          </a:bodyPr>
          <a:p>
            <a:endParaRPr lang="zh-CN" altLang="en-US" sz="1800">
              <a:sym typeface="+mn-ea"/>
            </a:endParaRPr>
          </a:p>
        </p:txBody>
      </p:sp>
    </p:spTree>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文本框 52"/>
          <p:cNvSpPr>
            <a:spLocks noChangeArrowheads="1"/>
          </p:cNvSpPr>
          <p:nvPr/>
        </p:nvSpPr>
        <p:spPr bwMode="auto">
          <a:xfrm>
            <a:off x="395537" y="1275161"/>
            <a:ext cx="2502445" cy="65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sz="3800" b="1" dirty="0">
              <a:solidFill>
                <a:srgbClr val="FFFFFF"/>
              </a:solidFill>
              <a:latin typeface="+mn-lt"/>
              <a:ea typeface="+mn-ea"/>
              <a:cs typeface="+mn-ea"/>
              <a:sym typeface="+mn-lt"/>
            </a:endParaRPr>
          </a:p>
        </p:txBody>
      </p:sp>
      <p:pic>
        <p:nvPicPr>
          <p:cNvPr id="2" name="图片 1"/>
          <p:cNvPicPr>
            <a:picLocks noChangeAspect="1"/>
          </p:cNvPicPr>
          <p:nvPr/>
        </p:nvPicPr>
        <p:blipFill>
          <a:blip r:embed="rId1"/>
          <a:stretch>
            <a:fillRect/>
          </a:stretch>
        </p:blipFill>
        <p:spPr>
          <a:xfrm>
            <a:off x="-36195" y="-20320"/>
            <a:ext cx="9337675" cy="5297805"/>
          </a:xfrm>
          <a:prstGeom prst="rect">
            <a:avLst/>
          </a:prstGeom>
        </p:spPr>
      </p:pic>
    </p:spTree>
  </p:cSld>
  <p:clrMapOvr>
    <a:masterClrMapping/>
  </p:clrMapOvr>
  <p:transition spd="med">
    <p:fade/>
    <p:sndAc>
      <p:stSnd>
        <p:snd r:embed="rId2" name="hammer.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bwMode="auto">
      <p:bgPr>
        <a:solidFill>
          <a:srgbClr val="0070C0"/>
        </a:solidFill>
        <a:effectLst/>
      </p:bgPr>
    </p:bg>
    <p:spTree>
      <p:nvGrpSpPr>
        <p:cNvPr id="1" name=""/>
        <p:cNvGrpSpPr/>
        <p:nvPr/>
      </p:nvGrpSpPr>
      <p:grpSpPr>
        <a:xfrm>
          <a:off x="0" y="0"/>
          <a:ext cx="0" cy="0"/>
          <a:chOff x="0" y="0"/>
          <a:chExt cx="0" cy="0"/>
        </a:xfrm>
      </p:grpSpPr>
      <p:sp>
        <p:nvSpPr>
          <p:cNvPr id="5122" name="矩形 1"/>
          <p:cNvSpPr>
            <a:spLocks noChangeArrowheads="1"/>
          </p:cNvSpPr>
          <p:nvPr/>
        </p:nvSpPr>
        <p:spPr bwMode="auto">
          <a:xfrm>
            <a:off x="3183732" y="0"/>
            <a:ext cx="5960269" cy="5143500"/>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2" algn="l" eaLnBrk="1" fontAlgn="base" hangingPunct="1">
              <a:spcBef>
                <a:spcPct val="0"/>
              </a:spcBef>
              <a:spcAft>
                <a:spcPct val="0"/>
              </a:spcAft>
              <a:buFont typeface="Arial" panose="020B0604020202020204" pitchFamily="34" charset="0"/>
              <a:buNone/>
            </a:pPr>
            <a:r>
              <a:rPr lang="en-US" altLang="zh-CN">
                <a:solidFill>
                  <a:schemeClr val="tx1"/>
                </a:solidFill>
                <a:latin typeface="+mn-lt"/>
                <a:ea typeface="+mn-ea"/>
                <a:cs typeface="+mn-ea"/>
                <a:sym typeface="+mn-lt"/>
              </a:rPr>
              <a:t>​​</a:t>
            </a:r>
            <a:r>
              <a:rPr lang="zh-CN" altLang="en-US">
                <a:solidFill>
                  <a:schemeClr val="tx1"/>
                </a:solidFill>
                <a:latin typeface="+mn-lt"/>
                <a:ea typeface="+mn-ea"/>
                <a:cs typeface="+mn-ea"/>
                <a:sym typeface="+mn-lt"/>
              </a:rPr>
              <a:t>用户管理</a:t>
            </a:r>
            <a:r>
              <a:rPr lang="en-US" altLang="zh-CN">
                <a:solidFill>
                  <a:schemeClr val="tx1"/>
                </a:solidFill>
                <a:latin typeface="+mn-lt"/>
                <a:ea typeface="+mn-ea"/>
                <a:cs typeface="+mn-ea"/>
                <a:sym typeface="+mn-lt"/>
              </a:rPr>
              <a:t>​​</a:t>
            </a:r>
            <a:endParaRPr lang="en-US" altLang="zh-CN">
              <a:solidFill>
                <a:schemeClr val="tx1"/>
              </a:solidFill>
              <a:latin typeface="+mn-lt"/>
              <a:ea typeface="+mn-ea"/>
              <a:cs typeface="+mn-ea"/>
              <a:sym typeface="+mn-lt"/>
            </a:endParaRPr>
          </a:p>
          <a:p>
            <a:pPr lvl="3" algn="l" eaLnBrk="1" fontAlgn="base" hangingPunct="1">
              <a:spcBef>
                <a:spcPct val="0"/>
              </a:spcBef>
              <a:spcAft>
                <a:spcPct val="0"/>
              </a:spcAft>
              <a:buFont typeface="Arial" panose="020B0604020202020204" pitchFamily="34" charset="0"/>
              <a:buNone/>
            </a:pPr>
            <a:r>
              <a:rPr lang="zh-CN" altLang="en-US" sz="1400">
                <a:solidFill>
                  <a:schemeClr val="tx1"/>
                </a:solidFill>
                <a:latin typeface="+mn-lt"/>
                <a:ea typeface="+mn-ea"/>
                <a:cs typeface="+mn-ea"/>
                <a:sym typeface="+mn-lt"/>
              </a:rPr>
              <a:t>权限分级管控</a:t>
            </a:r>
            <a:endParaRPr lang="zh-CN" altLang="en-US" sz="1400">
              <a:solidFill>
                <a:schemeClr val="tx1"/>
              </a:solidFill>
              <a:latin typeface="+mn-lt"/>
              <a:ea typeface="+mn-ea"/>
              <a:cs typeface="+mn-ea"/>
              <a:sym typeface="+mn-lt"/>
            </a:endParaRPr>
          </a:p>
          <a:p>
            <a:pPr lvl="3" algn="l" eaLnBrk="1" fontAlgn="base" hangingPunct="1">
              <a:spcBef>
                <a:spcPct val="0"/>
              </a:spcBef>
              <a:spcAft>
                <a:spcPct val="0"/>
              </a:spcAft>
              <a:buFont typeface="Arial" panose="020B0604020202020204" pitchFamily="34" charset="0"/>
              <a:buNone/>
            </a:pPr>
            <a:r>
              <a:rPr lang="zh-CN" altLang="en-US" sz="1400">
                <a:solidFill>
                  <a:schemeClr val="tx1"/>
                </a:solidFill>
                <a:latin typeface="+mn-lt"/>
                <a:ea typeface="+mn-ea"/>
                <a:cs typeface="+mn-ea"/>
                <a:sym typeface="+mn-lt"/>
              </a:rPr>
              <a:t>员工自管信息，管理员分配岗位薪酬</a:t>
            </a:r>
            <a:endParaRPr lang="zh-CN" altLang="en-US" sz="1400">
              <a:solidFill>
                <a:schemeClr val="tx1"/>
              </a:solidFill>
              <a:latin typeface="+mn-lt"/>
              <a:ea typeface="+mn-ea"/>
              <a:cs typeface="+mn-ea"/>
              <a:sym typeface="+mn-lt"/>
            </a:endParaRPr>
          </a:p>
          <a:p>
            <a:pPr lvl="3" algn="l" eaLnBrk="1" fontAlgn="base" hangingPunct="1">
              <a:spcBef>
                <a:spcPct val="0"/>
              </a:spcBef>
              <a:spcAft>
                <a:spcPct val="0"/>
              </a:spcAft>
              <a:buFont typeface="Arial" panose="020B0604020202020204" pitchFamily="34" charset="0"/>
              <a:buNone/>
            </a:pPr>
            <a:endParaRPr lang="zh-CN" altLang="en-US" sz="1400">
              <a:solidFill>
                <a:schemeClr val="tx1"/>
              </a:solidFill>
              <a:latin typeface="+mn-lt"/>
              <a:ea typeface="+mn-ea"/>
              <a:cs typeface="+mn-ea"/>
              <a:sym typeface="+mn-lt"/>
            </a:endParaRPr>
          </a:p>
          <a:p>
            <a:pPr lvl="2" algn="l" eaLnBrk="1" fontAlgn="base" hangingPunct="1">
              <a:buClrTx/>
              <a:buSzTx/>
              <a:buFont typeface="Arial" panose="020B0604020202020204" pitchFamily="34" charset="0"/>
              <a:buNone/>
            </a:pPr>
            <a:r>
              <a:rPr lang="en-US" altLang="zh-CN" sz="1800">
                <a:solidFill>
                  <a:schemeClr val="tx1"/>
                </a:solidFill>
                <a:latin typeface="+mn-lt"/>
                <a:ea typeface="+mn-ea"/>
                <a:cs typeface="+mn-ea"/>
                <a:sym typeface="+mn-lt"/>
              </a:rPr>
              <a:t>​​员工管理​​</a:t>
            </a:r>
            <a:endParaRPr lang="en-US" altLang="zh-CN" sz="1800">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r>
              <a:rPr lang="zh-CN" altLang="en-US" sz="1400">
                <a:solidFill>
                  <a:schemeClr val="tx1"/>
                </a:solidFill>
                <a:latin typeface="+mn-lt"/>
                <a:ea typeface="+mn-ea"/>
                <a:cs typeface="+mn-ea"/>
                <a:sym typeface="+mn-lt"/>
              </a:rPr>
              <a:t>员工信息全周期管理</a:t>
            </a:r>
            <a:endParaRPr lang="zh-CN" altLang="en-US" sz="1400">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r>
              <a:rPr lang="zh-CN" altLang="en-US" sz="1400">
                <a:solidFill>
                  <a:schemeClr val="tx1"/>
                </a:solidFill>
                <a:latin typeface="+mn-lt"/>
                <a:ea typeface="+mn-ea"/>
                <a:cs typeface="+mn-ea"/>
                <a:sym typeface="+mn-lt"/>
              </a:rPr>
              <a:t>员工维护个人信息，管理员增/调/派岗发通知</a:t>
            </a:r>
            <a:endParaRPr lang="zh-CN" altLang="en-US" sz="1400">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endParaRPr lang="zh-CN" altLang="en-US" sz="1400">
              <a:solidFill>
                <a:schemeClr val="tx1"/>
              </a:solidFill>
              <a:latin typeface="+mn-lt"/>
              <a:ea typeface="+mn-ea"/>
              <a:cs typeface="+mn-ea"/>
              <a:sym typeface="+mn-lt"/>
            </a:endParaRPr>
          </a:p>
          <a:p>
            <a:pPr lvl="2" algn="l" eaLnBrk="1" fontAlgn="base" hangingPunct="1">
              <a:buClrTx/>
              <a:buSzTx/>
              <a:buFont typeface="Arial" panose="020B0604020202020204" pitchFamily="34" charset="0"/>
              <a:buNone/>
            </a:pPr>
            <a:r>
              <a:rPr lang="en-US" altLang="zh-CN" sz="1800">
                <a:solidFill>
                  <a:schemeClr val="tx1"/>
                </a:solidFill>
                <a:latin typeface="+mn-lt"/>
                <a:ea typeface="+mn-ea"/>
                <a:cs typeface="+mn-ea"/>
                <a:sym typeface="+mn-lt"/>
              </a:rPr>
              <a:t>​​员工批量导入​​</a:t>
            </a:r>
            <a:endParaRPr lang="en-US" altLang="zh-CN" sz="1800">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r>
              <a:rPr lang="zh-CN" altLang="en-US" sz="1400">
                <a:solidFill>
                  <a:schemeClr val="tx1"/>
                </a:solidFill>
                <a:latin typeface="+mn-lt"/>
                <a:ea typeface="+mn-ea"/>
                <a:cs typeface="+mn-ea"/>
                <a:sym typeface="+mn-lt"/>
              </a:rPr>
              <a:t>Excel批量导入员工数据</a:t>
            </a:r>
            <a:endParaRPr lang="zh-CN" altLang="en-US" sz="1400">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r>
              <a:rPr lang="zh-CN" altLang="en-US" sz="1400">
                <a:solidFill>
                  <a:schemeClr val="tx1"/>
                </a:solidFill>
                <a:latin typeface="+mn-lt"/>
                <a:ea typeface="+mn-ea"/>
                <a:cs typeface="+mn-ea"/>
                <a:sym typeface="+mn-lt"/>
              </a:rPr>
              <a:t>支持管理员一键导入多人信息</a:t>
            </a:r>
            <a:endParaRPr lang="zh-CN" altLang="en-US" sz="1400">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endParaRPr lang="zh-CN" altLang="en-US" sz="1400">
              <a:solidFill>
                <a:schemeClr val="tx1"/>
              </a:solidFill>
              <a:latin typeface="+mn-lt"/>
              <a:ea typeface="+mn-ea"/>
              <a:cs typeface="+mn-ea"/>
              <a:sym typeface="+mn-lt"/>
            </a:endParaRPr>
          </a:p>
          <a:p>
            <a:pPr lvl="2" algn="l" eaLnBrk="1" fontAlgn="base" hangingPunct="1">
              <a:buClrTx/>
              <a:buSzTx/>
              <a:buFont typeface="Arial" panose="020B0604020202020204" pitchFamily="34" charset="0"/>
              <a:buNone/>
            </a:pPr>
            <a:r>
              <a:rPr lang="en-US" altLang="zh-CN">
                <a:solidFill>
                  <a:schemeClr val="tx1"/>
                </a:solidFill>
                <a:latin typeface="+mn-lt"/>
                <a:ea typeface="+mn-ea"/>
                <a:cs typeface="+mn-ea"/>
                <a:sym typeface="+mn-lt"/>
              </a:rPr>
              <a:t>​​</a:t>
            </a:r>
            <a:r>
              <a:rPr lang="zh-CN" altLang="en-US">
                <a:solidFill>
                  <a:schemeClr val="tx1"/>
                </a:solidFill>
                <a:latin typeface="+mn-lt"/>
                <a:ea typeface="+mn-ea"/>
                <a:cs typeface="+mn-ea"/>
                <a:sym typeface="+mn-lt"/>
              </a:rPr>
              <a:t>查询模块</a:t>
            </a:r>
            <a:r>
              <a:rPr lang="en-US" altLang="zh-CN">
                <a:solidFill>
                  <a:schemeClr val="tx1"/>
                </a:solidFill>
                <a:latin typeface="+mn-lt"/>
                <a:ea typeface="+mn-ea"/>
                <a:cs typeface="+mn-ea"/>
                <a:sym typeface="+mn-lt"/>
              </a:rPr>
              <a:t>​​ </a:t>
            </a:r>
            <a:endParaRPr lang="en-US" altLang="zh-CN">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r>
              <a:rPr lang="zh-CN" altLang="en-US" sz="1400">
                <a:solidFill>
                  <a:schemeClr val="tx1"/>
                </a:solidFill>
                <a:latin typeface="+mn-lt"/>
                <a:ea typeface="+mn-ea"/>
                <a:cs typeface="+mn-ea"/>
                <a:sym typeface="+mn-lt"/>
              </a:rPr>
              <a:t>多条件组合查询员工</a:t>
            </a:r>
            <a:endParaRPr lang="zh-CN" altLang="en-US" sz="1400">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r>
              <a:rPr lang="zh-CN" altLang="en-US" sz="1400">
                <a:solidFill>
                  <a:schemeClr val="tx1"/>
                </a:solidFill>
                <a:latin typeface="+mn-lt"/>
                <a:ea typeface="+mn-ea"/>
                <a:cs typeface="+mn-ea"/>
                <a:sym typeface="+mn-lt"/>
              </a:rPr>
              <a:t>按身份证、姓名、部门等精确/模糊搜索</a:t>
            </a:r>
            <a:endParaRPr lang="zh-CN" altLang="en-US" sz="1400">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endParaRPr lang="zh-CN" altLang="en-US" sz="1400">
              <a:solidFill>
                <a:schemeClr val="tx1"/>
              </a:solidFill>
              <a:latin typeface="+mn-lt"/>
              <a:ea typeface="+mn-ea"/>
              <a:cs typeface="+mn-ea"/>
              <a:sym typeface="+mn-lt"/>
            </a:endParaRPr>
          </a:p>
          <a:p>
            <a:pPr lvl="2" algn="l" eaLnBrk="1" fontAlgn="base" hangingPunct="1">
              <a:spcBef>
                <a:spcPct val="0"/>
              </a:spcBef>
              <a:spcAft>
                <a:spcPct val="0"/>
              </a:spcAft>
              <a:buFont typeface="Arial" panose="020B0604020202020204" pitchFamily="34" charset="0"/>
              <a:buNone/>
            </a:pPr>
            <a:r>
              <a:rPr lang="en-US" altLang="zh-CN">
                <a:solidFill>
                  <a:schemeClr val="tx1"/>
                </a:solidFill>
                <a:latin typeface="+mn-lt"/>
                <a:ea typeface="+mn-ea"/>
                <a:cs typeface="+mn-ea"/>
                <a:sym typeface="+mn-lt"/>
              </a:rPr>
              <a:t>​​</a:t>
            </a:r>
            <a:r>
              <a:rPr lang="zh-CN" altLang="en-US">
                <a:solidFill>
                  <a:schemeClr val="tx1"/>
                </a:solidFill>
                <a:latin typeface="+mn-lt"/>
                <a:ea typeface="+mn-ea"/>
                <a:cs typeface="+mn-ea"/>
                <a:sym typeface="+mn-lt"/>
              </a:rPr>
              <a:t>统计模块</a:t>
            </a:r>
            <a:r>
              <a:rPr lang="en-US" altLang="zh-CN">
                <a:solidFill>
                  <a:schemeClr val="tx1"/>
                </a:solidFill>
                <a:latin typeface="+mn-lt"/>
                <a:ea typeface="+mn-ea"/>
                <a:cs typeface="+mn-ea"/>
                <a:sym typeface="+mn-lt"/>
              </a:rPr>
              <a:t>​​</a:t>
            </a:r>
            <a:endParaRPr lang="en-US" altLang="zh-CN">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r>
              <a:rPr lang="zh-CN" altLang="en-US" sz="1400">
                <a:solidFill>
                  <a:schemeClr val="tx1"/>
                </a:solidFill>
                <a:latin typeface="+mn-lt"/>
                <a:ea typeface="+mn-ea"/>
                <a:cs typeface="+mn-ea"/>
                <a:sym typeface="+mn-lt"/>
              </a:rPr>
              <a:t>人力与薪酬数据统计</a:t>
            </a:r>
            <a:endParaRPr lang="zh-CN" altLang="en-US" sz="1400">
              <a:solidFill>
                <a:schemeClr val="tx1"/>
              </a:solidFill>
              <a:latin typeface="+mn-lt"/>
              <a:ea typeface="+mn-ea"/>
              <a:cs typeface="+mn-ea"/>
              <a:sym typeface="+mn-lt"/>
            </a:endParaRPr>
          </a:p>
          <a:p>
            <a:pPr lvl="3" algn="l" eaLnBrk="1" fontAlgn="base" hangingPunct="1">
              <a:buClrTx/>
              <a:buSzTx/>
              <a:buFont typeface="Arial" panose="020B0604020202020204" pitchFamily="34" charset="0"/>
              <a:buNone/>
            </a:pPr>
            <a:r>
              <a:rPr lang="zh-CN" altLang="en-US" sz="1400">
                <a:solidFill>
                  <a:schemeClr val="tx1"/>
                </a:solidFill>
                <a:latin typeface="+mn-lt"/>
                <a:ea typeface="+mn-ea"/>
                <a:cs typeface="+mn-ea"/>
                <a:sym typeface="+mn-lt"/>
              </a:rPr>
              <a:t>分析入职离职、部门薪酬总额</a:t>
            </a:r>
            <a:endParaRPr lang="en-US" altLang="zh-CN" sz="1400">
              <a:latin typeface="+mn-lt"/>
              <a:ea typeface="+mn-ea"/>
              <a:cs typeface="+mn-ea"/>
              <a:sym typeface="+mn-lt"/>
            </a:endParaRPr>
          </a:p>
        </p:txBody>
      </p:sp>
      <p:sp>
        <p:nvSpPr>
          <p:cNvPr id="5123" name="矩形 15"/>
          <p:cNvSpPr>
            <a:spLocks noChangeArrowheads="1"/>
          </p:cNvSpPr>
          <p:nvPr/>
        </p:nvSpPr>
        <p:spPr bwMode="auto">
          <a:xfrm>
            <a:off x="3006329" y="0"/>
            <a:ext cx="70247" cy="5143500"/>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5125" name="文本框 52"/>
          <p:cNvSpPr>
            <a:spLocks noChangeArrowheads="1"/>
          </p:cNvSpPr>
          <p:nvPr/>
        </p:nvSpPr>
        <p:spPr bwMode="auto">
          <a:xfrm>
            <a:off x="395537" y="1275161"/>
            <a:ext cx="2502445" cy="65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3800" b="1" dirty="0">
                <a:solidFill>
                  <a:srgbClr val="FFFFFF"/>
                </a:solidFill>
                <a:latin typeface="+mn-lt"/>
                <a:ea typeface="+mn-ea"/>
                <a:cs typeface="+mn-ea"/>
                <a:sym typeface="+mn-lt"/>
              </a:rPr>
              <a:t>需求</a:t>
            </a:r>
            <a:r>
              <a:rPr lang="zh-CN" altLang="en-US" sz="3800" b="1" dirty="0">
                <a:solidFill>
                  <a:srgbClr val="FFFFFF"/>
                </a:solidFill>
                <a:latin typeface="+mn-lt"/>
                <a:ea typeface="+mn-ea"/>
                <a:cs typeface="+mn-ea"/>
                <a:sym typeface="+mn-lt"/>
              </a:rPr>
              <a:t>分析</a:t>
            </a:r>
            <a:endParaRPr lang="zh-CN" altLang="en-US" sz="3800" b="1" dirty="0">
              <a:solidFill>
                <a:srgbClr val="FFFFFF"/>
              </a:solidFill>
              <a:latin typeface="+mn-lt"/>
              <a:ea typeface="+mn-ea"/>
              <a:cs typeface="+mn-ea"/>
              <a:sym typeface="+mn-lt"/>
            </a:endParaRPr>
          </a:p>
        </p:txBody>
      </p:sp>
      <p:sp>
        <p:nvSpPr>
          <p:cNvPr id="20" name="矩形 19"/>
          <p:cNvSpPr/>
          <p:nvPr/>
        </p:nvSpPr>
        <p:spPr>
          <a:xfrm>
            <a:off x="3184525" y="4875530"/>
            <a:ext cx="5962015" cy="2006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prstClr val="white"/>
              </a:solidFill>
              <a:cs typeface="+mn-ea"/>
              <a:sym typeface="+mn-lt"/>
            </a:endParaRPr>
          </a:p>
        </p:txBody>
      </p:sp>
    </p:spTree>
  </p:cSld>
  <p:clrMapOvr>
    <a:masterClrMapping/>
  </p:clrMapOvr>
  <p:transition spd="med">
    <p:fade/>
    <p:sndAc>
      <p:stSnd>
        <p:snd r:embed="rId1" name="hammer.wav"/>
      </p:stSnd>
    </p:sndAc>
  </p:transition>
  <p:timing>
    <p:tnLst>
      <p:par>
        <p:cTn id="1" dur="indefinite" restart="never" nodeType="tmRoot"/>
      </p:par>
    </p:tnLst>
    <p:bldLst>
      <p:bldP spid="20"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79070" y="123190"/>
            <a:ext cx="2275205" cy="460375"/>
          </a:xfrm>
          <a:prstGeom prst="rect">
            <a:avLst/>
          </a:prstGeom>
          <a:noFill/>
        </p:spPr>
        <p:txBody>
          <a:bodyPr wrap="square" rtlCol="0">
            <a:spAutoFit/>
          </a:bodyPr>
          <a:p>
            <a:r>
              <a:rPr lang="zh-CN" altLang="en-US" sz="2400" dirty="0">
                <a:solidFill>
                  <a:prstClr val="white"/>
                </a:solidFill>
                <a:cs typeface="+mn-ea"/>
                <a:sym typeface="+mn-lt"/>
              </a:rPr>
              <a:t>初始界面设计</a:t>
            </a:r>
            <a:endParaRPr lang="zh-CN" altLang="en-US" sz="2400" dirty="0">
              <a:solidFill>
                <a:prstClr val="white"/>
              </a:solidFill>
              <a:cs typeface="+mn-ea"/>
              <a:sym typeface="+mn-lt"/>
            </a:endParaRPr>
          </a:p>
        </p:txBody>
      </p:sp>
      <p:grpSp>
        <p:nvGrpSpPr>
          <p:cNvPr id="4" name="组合 3"/>
          <p:cNvGrpSpPr/>
          <p:nvPr/>
        </p:nvGrpSpPr>
        <p:grpSpPr>
          <a:xfrm>
            <a:off x="7524572" y="3219609"/>
            <a:ext cx="1511307" cy="1512094"/>
            <a:chOff x="2628722" y="1463198"/>
            <a:chExt cx="1511307" cy="1512094"/>
          </a:xfrm>
        </p:grpSpPr>
        <p:sp>
          <p:nvSpPr>
            <p:cNvPr id="21" name="Freeform 274"/>
            <p:cNvSpPr>
              <a:spLocks noChangeArrowheads="1"/>
            </p:cNvSpPr>
            <p:nvPr/>
          </p:nvSpPr>
          <p:spPr bwMode="auto">
            <a:xfrm>
              <a:off x="2628722" y="1463198"/>
              <a:ext cx="1511307" cy="1512094"/>
            </a:xfrm>
            <a:prstGeom prst="flowChartConnector">
              <a:avLst/>
            </a:prstGeom>
            <a:solidFill>
              <a:srgbClr val="0070C0"/>
            </a:solidFill>
            <a:ln>
              <a:noFill/>
            </a:ln>
          </p:spPr>
          <p:txBody>
            <a:bodyPr lIns="68544" tIns="34272" rIns="68544" bIns="3427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Font typeface="Arial" panose="020B0604020202020204" pitchFamily="34" charset="0"/>
                <a:buNone/>
              </a:pPr>
              <a:endParaRPr lang="zh-CN" altLang="zh-CN">
                <a:solidFill>
                  <a:srgbClr val="000000"/>
                </a:solidFill>
                <a:latin typeface="+mn-lt"/>
                <a:ea typeface="+mn-ea"/>
                <a:cs typeface="+mn-ea"/>
                <a:sym typeface="+mn-lt"/>
              </a:endParaRPr>
            </a:p>
          </p:txBody>
        </p:sp>
        <p:sp>
          <p:nvSpPr>
            <p:cNvPr id="23" name="TextBox 33"/>
            <p:cNvSpPr>
              <a:spLocks noChangeArrowheads="1"/>
            </p:cNvSpPr>
            <p:nvPr/>
          </p:nvSpPr>
          <p:spPr bwMode="auto">
            <a:xfrm>
              <a:off x="2734132" y="1998503"/>
              <a:ext cx="1405890" cy="51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4" tIns="34272" rIns="68544" bIns="34272">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Font typeface="Arial" panose="020B0604020202020204" pitchFamily="34" charset="0"/>
                <a:buNone/>
              </a:pPr>
              <a:r>
                <a:rPr lang="zh-CN" altLang="en-US" sz="2000" dirty="0">
                  <a:solidFill>
                    <a:srgbClr val="FFFFFF"/>
                  </a:solidFill>
                  <a:latin typeface="+mn-lt"/>
                  <a:ea typeface="+mn-ea"/>
                  <a:cs typeface="+mn-ea"/>
                  <a:sym typeface="+mn-lt"/>
                </a:rPr>
                <a:t>界面布局：</a:t>
              </a:r>
              <a:endParaRPr lang="zh-CN" altLang="en-US" sz="2000" dirty="0">
                <a:solidFill>
                  <a:srgbClr val="FFFFFF"/>
                </a:solidFill>
                <a:latin typeface="+mn-lt"/>
                <a:ea typeface="+mn-ea"/>
                <a:cs typeface="+mn-ea"/>
                <a:sym typeface="+mn-lt"/>
              </a:endParaRPr>
            </a:p>
          </p:txBody>
        </p:sp>
      </p:grpSp>
      <p:grpSp>
        <p:nvGrpSpPr>
          <p:cNvPr id="5" name="组合 4"/>
          <p:cNvGrpSpPr/>
          <p:nvPr/>
        </p:nvGrpSpPr>
        <p:grpSpPr>
          <a:xfrm>
            <a:off x="5796032" y="987584"/>
            <a:ext cx="1511307" cy="1512094"/>
            <a:chOff x="4522856" y="1517808"/>
            <a:chExt cx="1511307" cy="1512094"/>
          </a:xfrm>
        </p:grpSpPr>
        <p:sp>
          <p:nvSpPr>
            <p:cNvPr id="22" name="Freeform 369"/>
            <p:cNvSpPr>
              <a:spLocks noChangeArrowheads="1"/>
            </p:cNvSpPr>
            <p:nvPr/>
          </p:nvSpPr>
          <p:spPr bwMode="auto">
            <a:xfrm>
              <a:off x="4522856" y="1517808"/>
              <a:ext cx="1511307" cy="1512094"/>
            </a:xfrm>
            <a:prstGeom prst="flowChartConnector">
              <a:avLst/>
            </a:prstGeom>
            <a:solidFill>
              <a:schemeClr val="bg1">
                <a:lumMod val="50000"/>
              </a:schemeClr>
            </a:solidFill>
            <a:ln>
              <a:noFill/>
            </a:ln>
          </p:spPr>
          <p:txBody>
            <a:bodyPr lIns="68544" tIns="34272" rIns="68544" bIns="34272"/>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Font typeface="Arial" panose="020B0604020202020204" pitchFamily="34" charset="0"/>
                <a:buNone/>
              </a:pPr>
              <a:endParaRPr lang="zh-CN" altLang="zh-CN">
                <a:solidFill>
                  <a:srgbClr val="000000"/>
                </a:solidFill>
                <a:latin typeface="+mn-lt"/>
                <a:ea typeface="+mn-ea"/>
                <a:cs typeface="+mn-ea"/>
                <a:sym typeface="+mn-lt"/>
              </a:endParaRPr>
            </a:p>
          </p:txBody>
        </p:sp>
        <p:sp>
          <p:nvSpPr>
            <p:cNvPr id="24" name="TextBox 35"/>
            <p:cNvSpPr>
              <a:spLocks noChangeArrowheads="1"/>
            </p:cNvSpPr>
            <p:nvPr/>
          </p:nvSpPr>
          <p:spPr bwMode="auto">
            <a:xfrm>
              <a:off x="4841669" y="1995568"/>
              <a:ext cx="1151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4" tIns="34272" rIns="68544" bIns="34272">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Font typeface="Arial" panose="020B0604020202020204" pitchFamily="34" charset="0"/>
                <a:buNone/>
              </a:pPr>
              <a:r>
                <a:rPr lang="zh-CN" altLang="en-US" sz="2000" dirty="0">
                  <a:solidFill>
                    <a:srgbClr val="FFFFFF"/>
                  </a:solidFill>
                  <a:latin typeface="+mn-lt"/>
                  <a:ea typeface="+mn-ea"/>
                  <a:cs typeface="+mn-ea"/>
                  <a:sym typeface="+mn-lt"/>
                </a:rPr>
                <a:t>视觉设计</a:t>
              </a:r>
              <a:endParaRPr lang="zh-CN" altLang="en-US" sz="2000" dirty="0">
                <a:solidFill>
                  <a:srgbClr val="FFFFFF"/>
                </a:solidFill>
                <a:latin typeface="+mn-lt"/>
                <a:ea typeface="+mn-ea"/>
                <a:cs typeface="+mn-ea"/>
                <a:sym typeface="+mn-lt"/>
              </a:endParaRPr>
            </a:p>
          </p:txBody>
        </p:sp>
      </p:grpSp>
      <p:grpSp>
        <p:nvGrpSpPr>
          <p:cNvPr id="3" name="组合 2"/>
          <p:cNvGrpSpPr/>
          <p:nvPr/>
        </p:nvGrpSpPr>
        <p:grpSpPr>
          <a:xfrm>
            <a:off x="5880925" y="3210162"/>
            <a:ext cx="1842128" cy="222648"/>
            <a:chOff x="1007935" y="1462007"/>
            <a:chExt cx="1842128" cy="222648"/>
          </a:xfrm>
        </p:grpSpPr>
        <p:cxnSp>
          <p:nvCxnSpPr>
            <p:cNvPr id="25" name="直接箭头连接符 48"/>
            <p:cNvCxnSpPr>
              <a:cxnSpLocks noChangeShapeType="1"/>
            </p:cNvCxnSpPr>
            <p:nvPr/>
          </p:nvCxnSpPr>
          <p:spPr bwMode="auto">
            <a:xfrm flipH="1">
              <a:off x="1007935" y="1462007"/>
              <a:ext cx="1295915" cy="0"/>
            </a:xfrm>
            <a:prstGeom prst="straightConnector1">
              <a:avLst/>
            </a:prstGeom>
            <a:noFill/>
            <a:ln w="9525">
              <a:solidFill>
                <a:srgbClr val="0070C0"/>
              </a:solidFill>
              <a:bevel/>
              <a:tailEnd type="oval" w="med" len="med"/>
            </a:ln>
            <a:extLst>
              <a:ext uri="{909E8E84-426E-40DD-AFC4-6F175D3DCCD1}">
                <a14:hiddenFill xmlns:a14="http://schemas.microsoft.com/office/drawing/2010/main">
                  <a:noFill/>
                </a14:hiddenFill>
              </a:ext>
            </a:extLst>
          </p:spPr>
        </p:cxnSp>
        <p:sp>
          <p:nvSpPr>
            <p:cNvPr id="26" name="直接连接符 49"/>
            <p:cNvSpPr>
              <a:spLocks noChangeShapeType="1"/>
            </p:cNvSpPr>
            <p:nvPr/>
          </p:nvSpPr>
          <p:spPr bwMode="auto">
            <a:xfrm>
              <a:off x="2303850" y="1462008"/>
              <a:ext cx="546213" cy="222647"/>
            </a:xfrm>
            <a:prstGeom prst="line">
              <a:avLst/>
            </a:prstGeom>
            <a:noFill/>
            <a:ln w="9525">
              <a:solidFill>
                <a:srgbClr val="0070C0"/>
              </a:solidFill>
              <a:bevel/>
            </a:ln>
            <a:extLst>
              <a:ext uri="{909E8E84-426E-40DD-AFC4-6F175D3DCCD1}">
                <a14:hiddenFill xmlns:a14="http://schemas.microsoft.com/office/drawing/2010/main">
                  <a:noFill/>
                </a14:hiddenFill>
              </a:ext>
            </a:extLst>
          </p:spPr>
          <p:txBody>
            <a:bodyPr lIns="68544" tIns="34272" rIns="68544" bIns="34272"/>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grpSp>
      <p:grpSp>
        <p:nvGrpSpPr>
          <p:cNvPr id="6" name="组合 5"/>
          <p:cNvGrpSpPr/>
          <p:nvPr/>
        </p:nvGrpSpPr>
        <p:grpSpPr>
          <a:xfrm>
            <a:off x="7091077" y="931782"/>
            <a:ext cx="1818328" cy="222648"/>
            <a:chOff x="5884576" y="1462007"/>
            <a:chExt cx="1818328" cy="222648"/>
          </a:xfrm>
        </p:grpSpPr>
        <p:sp>
          <p:nvSpPr>
            <p:cNvPr id="27" name="直接连接符 50"/>
            <p:cNvSpPr>
              <a:spLocks noChangeShapeType="1"/>
            </p:cNvSpPr>
            <p:nvPr/>
          </p:nvSpPr>
          <p:spPr bwMode="auto">
            <a:xfrm>
              <a:off x="6406988" y="1462007"/>
              <a:ext cx="1295916" cy="0"/>
            </a:xfrm>
            <a:prstGeom prst="line">
              <a:avLst/>
            </a:prstGeom>
            <a:noFill/>
            <a:ln w="9525">
              <a:solidFill>
                <a:schemeClr val="bg1">
                  <a:lumMod val="50000"/>
                </a:schemeClr>
              </a:solidFill>
              <a:bevel/>
              <a:tailEnd type="oval" w="med" len="med"/>
            </a:ln>
            <a:extLst>
              <a:ext uri="{909E8E84-426E-40DD-AFC4-6F175D3DCCD1}">
                <a14:hiddenFill xmlns:a14="http://schemas.microsoft.com/office/drawing/2010/main">
                  <a:noFill/>
                </a14:hiddenFill>
              </a:ext>
            </a:extLst>
          </p:spPr>
          <p:txBody>
            <a:bodyPr lIns="68544" tIns="34272" rIns="68544" bIns="34272"/>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sp>
          <p:nvSpPr>
            <p:cNvPr id="28" name="直接连接符 51"/>
            <p:cNvSpPr>
              <a:spLocks noChangeShapeType="1"/>
            </p:cNvSpPr>
            <p:nvPr/>
          </p:nvSpPr>
          <p:spPr bwMode="auto">
            <a:xfrm flipH="1">
              <a:off x="5884576" y="1462008"/>
              <a:ext cx="539072" cy="222647"/>
            </a:xfrm>
            <a:prstGeom prst="line">
              <a:avLst/>
            </a:prstGeom>
            <a:noFill/>
            <a:ln w="9525">
              <a:solidFill>
                <a:schemeClr val="bg1">
                  <a:lumMod val="50000"/>
                </a:schemeClr>
              </a:solidFill>
              <a:bevel/>
            </a:ln>
            <a:extLst>
              <a:ext uri="{909E8E84-426E-40DD-AFC4-6F175D3DCCD1}">
                <a14:hiddenFill xmlns:a14="http://schemas.microsoft.com/office/drawing/2010/main">
                  <a:noFill/>
                </a14:hiddenFill>
              </a:ext>
            </a:extLst>
          </p:spPr>
          <p:txBody>
            <a:bodyPr lIns="68544" tIns="34272" rIns="68544" bIns="34272"/>
            <a:lstStyle/>
            <a:p>
              <a:pPr eaLnBrk="0" fontAlgn="base" hangingPunct="0">
                <a:spcBef>
                  <a:spcPct val="0"/>
                </a:spcBef>
                <a:spcAft>
                  <a:spcPct val="0"/>
                </a:spcAft>
                <a:buFont typeface="Arial" panose="020B0604020202020204" pitchFamily="34" charset="0"/>
                <a:buNone/>
              </a:pPr>
              <a:endParaRPr lang="zh-CN" altLang="en-US">
                <a:solidFill>
                  <a:srgbClr val="000000"/>
                </a:solidFill>
                <a:cs typeface="+mn-ea"/>
                <a:sym typeface="+mn-lt"/>
              </a:endParaRPr>
            </a:p>
          </p:txBody>
        </p:sp>
      </p:grpSp>
      <p:sp>
        <p:nvSpPr>
          <p:cNvPr id="29" name="Text Box 44"/>
          <p:cNvSpPr>
            <a:spLocks noChangeArrowheads="1"/>
          </p:cNvSpPr>
          <p:nvPr/>
        </p:nvSpPr>
        <p:spPr bwMode="auto">
          <a:xfrm>
            <a:off x="5880925" y="3480436"/>
            <a:ext cx="1404206"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1" rIns="68543" bIns="3427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fontAlgn="base" hangingPunct="0">
              <a:lnSpc>
                <a:spcPct val="135000"/>
              </a:lnSpc>
              <a:spcBef>
                <a:spcPct val="0"/>
              </a:spcBef>
              <a:spcAft>
                <a:spcPct val="0"/>
              </a:spcAft>
              <a:buFont typeface="Arial" panose="020B0604020202020204" pitchFamily="34" charset="0"/>
              <a:buNone/>
            </a:pPr>
            <a:r>
              <a:rPr lang="zh-CN" altLang="en-US" sz="1400" dirty="0">
                <a:solidFill>
                  <a:schemeClr val="tx1"/>
                </a:solidFill>
                <a:latin typeface="+mn-lt"/>
                <a:ea typeface="+mn-ea"/>
                <a:cs typeface="+mn-ea"/>
                <a:sym typeface="+mn-lt"/>
              </a:rPr>
              <a:t>采用居中卡片式设计，在各类屏幕尺寸上都能良好显示</a:t>
            </a:r>
            <a:endParaRPr lang="zh-CN" altLang="en-US" sz="1400" dirty="0">
              <a:solidFill>
                <a:schemeClr val="tx1"/>
              </a:solidFill>
              <a:latin typeface="+mn-lt"/>
              <a:ea typeface="+mn-ea"/>
              <a:cs typeface="+mn-ea"/>
              <a:sym typeface="+mn-lt"/>
            </a:endParaRPr>
          </a:p>
        </p:txBody>
      </p:sp>
      <p:sp>
        <p:nvSpPr>
          <p:cNvPr id="30" name="Text Box 44"/>
          <p:cNvSpPr>
            <a:spLocks noChangeArrowheads="1"/>
          </p:cNvSpPr>
          <p:nvPr/>
        </p:nvSpPr>
        <p:spPr bwMode="auto">
          <a:xfrm>
            <a:off x="7571873" y="1202056"/>
            <a:ext cx="1512496" cy="93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1" rIns="68543" bIns="3427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fontAlgn="base" hangingPunct="0">
              <a:lnSpc>
                <a:spcPct val="135000"/>
              </a:lnSpc>
              <a:spcBef>
                <a:spcPct val="0"/>
              </a:spcBef>
              <a:spcAft>
                <a:spcPct val="0"/>
              </a:spcAft>
              <a:buFont typeface="Arial" panose="020B0604020202020204" pitchFamily="34" charset="0"/>
              <a:buNone/>
            </a:pPr>
            <a:r>
              <a:rPr lang="zh-CN" altLang="en-US" sz="1400" dirty="0">
                <a:solidFill>
                  <a:srgbClr val="7F7F7F"/>
                </a:solidFill>
                <a:latin typeface="+mn-lt"/>
                <a:ea typeface="+mn-ea"/>
                <a:cs typeface="+mn-ea"/>
                <a:sym typeface="+mn-lt"/>
              </a:rPr>
              <a:t>温馨柔和的视觉风格</a:t>
            </a:r>
            <a:endParaRPr lang="zh-CN" altLang="en-US" sz="1400" dirty="0">
              <a:solidFill>
                <a:srgbClr val="7F7F7F"/>
              </a:solidFill>
              <a:latin typeface="+mn-lt"/>
              <a:ea typeface="+mn-ea"/>
              <a:cs typeface="+mn-ea"/>
              <a:sym typeface="+mn-lt"/>
            </a:endParaRPr>
          </a:p>
          <a:p>
            <a:pPr eaLnBrk="0" fontAlgn="base" hangingPunct="0">
              <a:lnSpc>
                <a:spcPct val="135000"/>
              </a:lnSpc>
              <a:spcBef>
                <a:spcPct val="0"/>
              </a:spcBef>
              <a:spcAft>
                <a:spcPct val="0"/>
              </a:spcAft>
              <a:buFont typeface="Arial" panose="020B0604020202020204" pitchFamily="34" charset="0"/>
              <a:buNone/>
            </a:pPr>
            <a:r>
              <a:rPr lang="zh-CN" altLang="en-US" sz="1400" dirty="0">
                <a:solidFill>
                  <a:srgbClr val="7F7F7F"/>
                </a:solidFill>
                <a:latin typeface="+mn-lt"/>
                <a:ea typeface="+mn-ea"/>
                <a:cs typeface="+mn-ea"/>
                <a:sym typeface="+mn-lt"/>
              </a:rPr>
              <a:t>极简单页式设计</a:t>
            </a:r>
            <a:endParaRPr lang="zh-CN" altLang="en-US" sz="1400" dirty="0">
              <a:solidFill>
                <a:srgbClr val="7F7F7F"/>
              </a:solidFill>
              <a:latin typeface="+mn-lt"/>
              <a:ea typeface="+mn-ea"/>
              <a:cs typeface="+mn-ea"/>
              <a:sym typeface="+mn-lt"/>
            </a:endParaRPr>
          </a:p>
        </p:txBody>
      </p:sp>
      <p:sp>
        <p:nvSpPr>
          <p:cNvPr id="7" name="文本框 6"/>
          <p:cNvSpPr txBox="1"/>
          <p:nvPr/>
        </p:nvSpPr>
        <p:spPr>
          <a:xfrm>
            <a:off x="3923665" y="2427605"/>
            <a:ext cx="2140585" cy="829945"/>
          </a:xfrm>
          <a:prstGeom prst="rect">
            <a:avLst/>
          </a:prstGeom>
          <a:noFill/>
        </p:spPr>
        <p:txBody>
          <a:bodyPr wrap="square" rtlCol="0">
            <a:spAutoFit/>
          </a:bodyPr>
          <a:p>
            <a:r>
              <a:rPr lang="zh-CN" altLang="en-US" sz="1600"/>
              <a:t>两步快速登录流程</a:t>
            </a:r>
            <a:endParaRPr lang="zh-CN" altLang="en-US" sz="1600"/>
          </a:p>
          <a:p>
            <a:r>
              <a:rPr lang="zh-CN" altLang="en-US" sz="1600"/>
              <a:t>，让所有用户都能快速登录</a:t>
            </a:r>
            <a:endParaRPr lang="zh-CN" altLang="en-US" sz="1600"/>
          </a:p>
        </p:txBody>
      </p:sp>
      <p:pic>
        <p:nvPicPr>
          <p:cNvPr id="11" name="图片 10"/>
          <p:cNvPicPr>
            <a:picLocks noChangeAspect="1"/>
          </p:cNvPicPr>
          <p:nvPr/>
        </p:nvPicPr>
        <p:blipFill>
          <a:blip r:embed="rId1"/>
          <a:stretch>
            <a:fillRect/>
          </a:stretch>
        </p:blipFill>
        <p:spPr>
          <a:xfrm>
            <a:off x="179070" y="875030"/>
            <a:ext cx="3711575" cy="375983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Tree>
  </p:cSld>
  <p:clrMapOvr>
    <a:masterClrMapping/>
  </p:clrMapOvr>
  <p:transition/>
  <p:timing>
    <p:tnLst>
      <p:par>
        <p:cTn id="1" dur="indefinite" restart="never" nodeType="tmRoot"/>
      </p:par>
    </p:tnLst>
    <p:bldLst>
      <p:bldP spid="29" grpId="0" bldLvl="0" autoUpdateAnimBg="0"/>
      <p:bldP spid="30"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29513" y="51470"/>
            <a:ext cx="4652010" cy="582295"/>
          </a:xfrm>
          <a:prstGeom prst="rect">
            <a:avLst/>
          </a:prstGeom>
          <a:noFill/>
          <a:ln>
            <a:solidFill>
              <a:srgbClr val="FFFFFF">
                <a:alpha val="45882"/>
              </a:srgbClr>
            </a:solidFill>
          </a:ln>
        </p:spPr>
        <p:txBody>
          <a:bodyPr wrap="none" lIns="91438" tIns="45719" rIns="91438" bIns="45719" rtlCol="0">
            <a:spAutoFit/>
          </a:bodyPr>
          <a:lstStyle/>
          <a:p>
            <a:pPr algn="l"/>
            <a:r>
              <a:rPr lang="zh-CN" altLang="en-US" sz="3200" dirty="0">
                <a:solidFill>
                  <a:prstClr val="white"/>
                </a:solidFill>
                <a:cs typeface="+mn-ea"/>
                <a:sym typeface="+mn-lt"/>
              </a:rPr>
              <a:t>管理员初始选择功能界面</a:t>
            </a:r>
            <a:endParaRPr lang="zh-CN" altLang="en-US" sz="3200" dirty="0">
              <a:solidFill>
                <a:prstClr val="white"/>
              </a:solidFill>
              <a:cs typeface="+mn-ea"/>
              <a:sym typeface="+mn-lt"/>
            </a:endParaRPr>
          </a:p>
        </p:txBody>
      </p:sp>
      <p:sp>
        <p:nvSpPr>
          <p:cNvPr id="7" name="文本框 6"/>
          <p:cNvSpPr txBox="1"/>
          <p:nvPr/>
        </p:nvSpPr>
        <p:spPr>
          <a:xfrm>
            <a:off x="3851910" y="2868930"/>
            <a:ext cx="5113655" cy="708025"/>
          </a:xfrm>
          <a:prstGeom prst="rect">
            <a:avLst/>
          </a:prstGeom>
          <a:noFill/>
        </p:spPr>
        <p:txBody>
          <a:bodyPr wrap="square" rtlCol="0">
            <a:noAutofit/>
          </a:bodyPr>
          <a:p>
            <a:r>
              <a:rPr lang="zh-CN" altLang="en-US"/>
              <a:t>中部设计多个初始跳转框，方便后续开发，增添有可能出现</a:t>
            </a:r>
            <a:r>
              <a:rPr lang="zh-CN" altLang="en-US"/>
              <a:t>的更多</a:t>
            </a:r>
            <a:r>
              <a:rPr lang="zh-CN" altLang="en-US"/>
              <a:t>功能</a:t>
            </a:r>
            <a:endParaRPr lang="zh-CN" altLang="en-US"/>
          </a:p>
        </p:txBody>
      </p:sp>
      <p:sp>
        <p:nvSpPr>
          <p:cNvPr id="10" name="文本框 9"/>
          <p:cNvSpPr txBox="1"/>
          <p:nvPr/>
        </p:nvSpPr>
        <p:spPr>
          <a:xfrm>
            <a:off x="3707765" y="3651885"/>
            <a:ext cx="5612130" cy="645160"/>
          </a:xfrm>
          <a:prstGeom prst="rect">
            <a:avLst/>
          </a:prstGeom>
          <a:noFill/>
        </p:spPr>
        <p:txBody>
          <a:bodyPr wrap="square" rtlCol="0">
            <a:spAutoFit/>
          </a:bodyPr>
          <a:p>
            <a:r>
              <a:rPr lang="zh-CN" altLang="en-US"/>
              <a:t>通过视觉分区让用户一键直达目标功能，减少多层菜单点</a:t>
            </a:r>
            <a:r>
              <a:rPr lang="zh-CN" altLang="en-US"/>
              <a:t>击。</a:t>
            </a:r>
            <a:endParaRPr lang="zh-CN" altLang="en-US"/>
          </a:p>
        </p:txBody>
      </p:sp>
      <p:pic>
        <p:nvPicPr>
          <p:cNvPr id="11" name="图片 10"/>
          <p:cNvPicPr>
            <a:picLocks noChangeAspect="1"/>
          </p:cNvPicPr>
          <p:nvPr/>
        </p:nvPicPr>
        <p:blipFill>
          <a:blip r:embed="rId1"/>
          <a:stretch>
            <a:fillRect/>
          </a:stretch>
        </p:blipFill>
        <p:spPr>
          <a:xfrm>
            <a:off x="1691640" y="771525"/>
            <a:ext cx="5318125" cy="837565"/>
          </a:xfrm>
          <a:prstGeom prst="rect">
            <a:avLst/>
          </a:prstGeom>
        </p:spPr>
      </p:pic>
      <p:sp>
        <p:nvSpPr>
          <p:cNvPr id="12" name="文本框 11"/>
          <p:cNvSpPr txBox="1"/>
          <p:nvPr/>
        </p:nvSpPr>
        <p:spPr>
          <a:xfrm>
            <a:off x="3935095" y="1917065"/>
            <a:ext cx="4855845" cy="727075"/>
          </a:xfrm>
          <a:prstGeom prst="rect">
            <a:avLst/>
          </a:prstGeom>
          <a:noFill/>
        </p:spPr>
        <p:txBody>
          <a:bodyPr wrap="square" rtlCol="0">
            <a:noAutofit/>
          </a:bodyPr>
          <a:p>
            <a:r>
              <a:rPr lang="zh-CN" altLang="en-US"/>
              <a:t>将上下区分开来，顶部提示当前为管理员端还是用户端，下部分为各个功能的具体服务</a:t>
            </a:r>
            <a:r>
              <a:rPr lang="zh-CN" altLang="en-US"/>
              <a:t>项目。</a:t>
            </a:r>
            <a:endParaRPr lang="zh-CN" altLang="en-US"/>
          </a:p>
        </p:txBody>
      </p:sp>
      <p:pic>
        <p:nvPicPr>
          <p:cNvPr id="13" name="图片 12"/>
          <p:cNvPicPr>
            <a:picLocks noChangeAspect="1"/>
          </p:cNvPicPr>
          <p:nvPr/>
        </p:nvPicPr>
        <p:blipFill>
          <a:blip r:embed="rId2"/>
          <a:srcRect t="4277"/>
          <a:stretch>
            <a:fillRect/>
          </a:stretch>
        </p:blipFill>
        <p:spPr>
          <a:xfrm>
            <a:off x="35560" y="1851660"/>
            <a:ext cx="3629660" cy="2586355"/>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Tree>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323850" y="843280"/>
            <a:ext cx="4176395" cy="360045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2349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初始界面</a:t>
            </a:r>
            <a:r>
              <a:rPr lang="zh-CN" altLang="en-US" sz="3200" dirty="0">
                <a:solidFill>
                  <a:prstClr val="white"/>
                </a:solidFill>
                <a:cs typeface="+mn-ea"/>
                <a:sym typeface="+mn-lt"/>
              </a:rPr>
              <a:t>优化</a:t>
            </a:r>
            <a:endParaRPr lang="zh-CN" altLang="en-US" sz="3200" dirty="0">
              <a:solidFill>
                <a:prstClr val="white"/>
              </a:solidFill>
              <a:cs typeface="+mn-ea"/>
              <a:sym typeface="+mn-lt"/>
            </a:endParaRPr>
          </a:p>
        </p:txBody>
      </p:sp>
      <p:grpSp>
        <p:nvGrpSpPr>
          <p:cNvPr id="65" name="Group 18855"/>
          <p:cNvGrpSpPr/>
          <p:nvPr>
            <p:custDataLst>
              <p:tags r:id="rId1"/>
            </p:custDataLst>
          </p:nvPr>
        </p:nvGrpSpPr>
        <p:grpSpPr>
          <a:xfrm>
            <a:off x="4755262" y="931170"/>
            <a:ext cx="2774570" cy="2121559"/>
            <a:chOff x="0" y="-1"/>
            <a:chExt cx="2774569" cy="2121557"/>
          </a:xfrm>
        </p:grpSpPr>
        <p:sp>
          <p:nvSpPr>
            <p:cNvPr id="66" name="Shape 18846"/>
            <p:cNvSpPr/>
            <p:nvPr>
              <p:custDataLst>
                <p:tags r:id="rId2"/>
              </p:custDataLst>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0070C0"/>
              </a:solidFill>
              <a:prstDash val="solid"/>
              <a:round/>
            </a:ln>
            <a:effectLst/>
          </p:spPr>
          <p:txBody>
            <a:bodyPr wrap="square" lIns="0" tIns="0" rIns="0" bIns="0" numCol="1" anchor="ctr">
              <a:noAutofit/>
            </a:bodyPr>
            <a:lstStyle/>
            <a:p>
              <a:pPr lvl="0" algn="ctr">
                <a:defRPr>
                  <a:latin typeface="Roboto condensed"/>
                  <a:ea typeface="Roboto condensed"/>
                  <a:cs typeface="Roboto condensed"/>
                  <a:sym typeface="Roboto condensed"/>
                </a:defRPr>
              </a:pPr>
              <a:endParaRPr sz="3200">
                <a:cs typeface="+mn-ea"/>
                <a:sym typeface="+mn-lt"/>
              </a:endParaRPr>
            </a:p>
          </p:txBody>
        </p:sp>
        <p:grpSp>
          <p:nvGrpSpPr>
            <p:cNvPr id="67" name="Group 18849"/>
            <p:cNvGrpSpPr/>
            <p:nvPr/>
          </p:nvGrpSpPr>
          <p:grpSpPr>
            <a:xfrm>
              <a:off x="380598" y="-1"/>
              <a:ext cx="2393971" cy="2121557"/>
              <a:chOff x="-39369" y="0"/>
              <a:chExt cx="2393970" cy="2121551"/>
            </a:xfrm>
          </p:grpSpPr>
          <p:sp>
            <p:nvSpPr>
              <p:cNvPr id="73" name="Shape 18847"/>
              <p:cNvSpPr/>
              <p:nvPr>
                <p:custDataLst>
                  <p:tags r:id="rId3"/>
                </p:custDataLst>
              </p:nvPr>
            </p:nvSpPr>
            <p:spPr>
              <a:xfrm>
                <a:off x="0" y="0"/>
                <a:ext cx="2184834" cy="391158"/>
              </a:xfrm>
              <a:prstGeom prst="rect">
                <a:avLst/>
              </a:prstGeom>
              <a:noFill/>
              <a:ln w="12700" cap="flat">
                <a:noFill/>
                <a:miter lim="400000"/>
              </a:ln>
              <a:effectLst/>
            </p:spPr>
            <p:txBody>
              <a:bodyPr wrap="square" lIns="45719" tIns="45719" rIns="45719" bIns="45719" numCol="1" anchor="t">
                <a:spAutoFit/>
              </a:bodyPr>
              <a:lstStyle>
                <a:lvl1pPr>
                  <a:lnSpc>
                    <a:spcPct val="140000"/>
                  </a:lnSpc>
                  <a:defRPr sz="10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1400" dirty="0">
                    <a:solidFill>
                      <a:schemeClr val="tx1"/>
                    </a:solidFill>
                    <a:latin typeface="+mn-lt"/>
                    <a:ea typeface="+mn-ea"/>
                    <a:cs typeface="+mn-ea"/>
                    <a:sym typeface="+mn-lt"/>
                  </a:rPr>
                  <a:t>button:hover</a:t>
                </a:r>
                <a:endParaRPr lang="zh-CN" altLang="en-US" sz="1400" dirty="0">
                  <a:solidFill>
                    <a:schemeClr val="tx1"/>
                  </a:solidFill>
                  <a:latin typeface="+mn-lt"/>
                  <a:ea typeface="+mn-ea"/>
                  <a:cs typeface="+mn-ea"/>
                  <a:sym typeface="+mn-lt"/>
                </a:endParaRPr>
              </a:p>
            </p:txBody>
          </p:sp>
          <p:sp>
            <p:nvSpPr>
              <p:cNvPr id="74" name="Shape 18848"/>
              <p:cNvSpPr/>
              <p:nvPr>
                <p:custDataLst>
                  <p:tags r:id="rId4"/>
                </p:custDataLst>
              </p:nvPr>
            </p:nvSpPr>
            <p:spPr>
              <a:xfrm>
                <a:off x="-39369" y="223543"/>
                <a:ext cx="2393970" cy="1898008"/>
              </a:xfrm>
              <a:prstGeom prst="rect">
                <a:avLst/>
              </a:prstGeom>
              <a:noFill/>
              <a:ln w="12700" cap="flat">
                <a:noFill/>
                <a:miter lim="400000"/>
              </a:ln>
              <a:effectLst/>
            </p:spPr>
            <p:txBody>
              <a:bodyPr wrap="square" lIns="45719" tIns="45719" rIns="45719" bIns="45719" numCol="1" anchor="t">
                <a:spAutoFit/>
              </a:bodyPr>
              <a:lstStyle>
                <a:lvl1pPr>
                  <a:lnSpc>
                    <a:spcPct val="140000"/>
                  </a:lnSpc>
                  <a:defRPr sz="700">
                    <a:solidFill>
                      <a:srgbClr val="808080"/>
                    </a:solidFill>
                    <a:uFill>
                      <a:solidFill>
                        <a:srgbClr val="808080"/>
                      </a:solidFill>
                    </a:uFill>
                    <a:latin typeface="Roboto condensed"/>
                    <a:ea typeface="Roboto condensed"/>
                    <a:cs typeface="Roboto condensed"/>
                    <a:sym typeface="Roboto condensed"/>
                  </a:defRPr>
                </a:lvl1pPr>
              </a:lstStyle>
              <a:p>
                <a:r>
                  <a:rPr lang="zh-CN" altLang="en-US" sz="1400" dirty="0">
                    <a:solidFill>
                      <a:schemeClr val="tx1"/>
                    </a:solidFill>
                    <a:latin typeface="+mn-lt"/>
                    <a:ea typeface="+mn-ea"/>
                    <a:cs typeface="+mn-ea"/>
                    <a:sym typeface="+mn-lt"/>
                  </a:rPr>
                  <a:t>视觉反馈</a:t>
                </a:r>
                <a:r>
                  <a:rPr lang="en-US" altLang="zh-CN" sz="1400" dirty="0">
                    <a:solidFill>
                      <a:schemeClr val="tx1"/>
                    </a:solidFill>
                    <a:latin typeface="+mn-lt"/>
                    <a:ea typeface="+mn-ea"/>
                    <a:cs typeface="+mn-ea"/>
                    <a:sym typeface="+mn-lt"/>
                  </a:rPr>
                  <a:t>​​</a:t>
                </a:r>
                <a:r>
                  <a:rPr lang="zh-CN" altLang="en-US" sz="1400" dirty="0">
                    <a:solidFill>
                      <a:schemeClr val="tx1"/>
                    </a:solidFill>
                    <a:latin typeface="+mn-lt"/>
                    <a:ea typeface="+mn-ea"/>
                    <a:cs typeface="+mn-ea"/>
                    <a:sym typeface="+mn-lt"/>
                  </a:rPr>
                  <a:t>：通过样式变化（如颜色、阴影、边框等）提示用户该元素可交互。</a:t>
                </a:r>
                <a:endParaRPr lang="zh-CN" altLang="en-US" sz="1400" dirty="0">
                  <a:solidFill>
                    <a:schemeClr val="tx1"/>
                  </a:solidFill>
                  <a:latin typeface="+mn-lt"/>
                  <a:ea typeface="+mn-ea"/>
                  <a:cs typeface="+mn-ea"/>
                  <a:sym typeface="+mn-lt"/>
                </a:endParaRPr>
              </a:p>
              <a:p>
                <a:r>
                  <a:rPr lang="en-US" altLang="zh-CN" sz="1400" dirty="0">
                    <a:solidFill>
                      <a:schemeClr val="tx1"/>
                    </a:solidFill>
                    <a:latin typeface="+mn-lt"/>
                    <a:ea typeface="+mn-ea"/>
                    <a:cs typeface="+mn-ea"/>
                    <a:sym typeface="+mn-lt"/>
                  </a:rPr>
                  <a:t>​​</a:t>
                </a:r>
                <a:r>
                  <a:rPr lang="zh-CN" altLang="en-US" sz="1400" dirty="0">
                    <a:solidFill>
                      <a:schemeClr val="tx1"/>
                    </a:solidFill>
                    <a:latin typeface="+mn-lt"/>
                    <a:ea typeface="+mn-ea"/>
                    <a:cs typeface="+mn-ea"/>
                    <a:sym typeface="+mn-lt"/>
                  </a:rPr>
                  <a:t>提升用户体验</a:t>
                </a:r>
                <a:r>
                  <a:rPr lang="en-US" altLang="zh-CN" sz="1400" dirty="0">
                    <a:solidFill>
                      <a:schemeClr val="tx1"/>
                    </a:solidFill>
                    <a:latin typeface="+mn-lt"/>
                    <a:ea typeface="+mn-ea"/>
                    <a:cs typeface="+mn-ea"/>
                    <a:sym typeface="+mn-lt"/>
                  </a:rPr>
                  <a:t>​​</a:t>
                </a:r>
                <a:r>
                  <a:rPr lang="zh-CN" altLang="en-US" sz="1400" dirty="0">
                    <a:solidFill>
                      <a:schemeClr val="tx1"/>
                    </a:solidFill>
                    <a:latin typeface="+mn-lt"/>
                    <a:ea typeface="+mn-ea"/>
                    <a:cs typeface="+mn-ea"/>
                    <a:sym typeface="+mn-lt"/>
                  </a:rPr>
                  <a:t>：让用户直观感知到按钮的</a:t>
                </a:r>
                <a:r>
                  <a:rPr lang="en-US" altLang="zh-CN" sz="1400" dirty="0">
                    <a:solidFill>
                      <a:schemeClr val="tx1"/>
                    </a:solidFill>
                    <a:latin typeface="+mn-lt"/>
                    <a:ea typeface="+mn-ea"/>
                    <a:cs typeface="+mn-ea"/>
                    <a:sym typeface="+mn-lt"/>
                  </a:rPr>
                  <a:t>“</a:t>
                </a:r>
                <a:r>
                  <a:rPr lang="zh-CN" altLang="en-US" sz="1400" dirty="0">
                    <a:solidFill>
                      <a:schemeClr val="tx1"/>
                    </a:solidFill>
                    <a:latin typeface="+mn-lt"/>
                    <a:ea typeface="+mn-ea"/>
                    <a:cs typeface="+mn-ea"/>
                    <a:sym typeface="+mn-lt"/>
                  </a:rPr>
                  <a:t>可点击性</a:t>
                </a:r>
                <a:r>
                  <a:rPr lang="en-US" altLang="zh-CN" sz="1400" dirty="0">
                    <a:solidFill>
                      <a:schemeClr val="tx1"/>
                    </a:solidFill>
                    <a:latin typeface="+mn-lt"/>
                    <a:ea typeface="+mn-ea"/>
                    <a:cs typeface="+mn-ea"/>
                    <a:sym typeface="+mn-lt"/>
                  </a:rPr>
                  <a:t>”</a:t>
                </a:r>
                <a:r>
                  <a:rPr lang="zh-CN" altLang="en-US" sz="1400" dirty="0">
                    <a:solidFill>
                      <a:schemeClr val="tx1"/>
                    </a:solidFill>
                    <a:latin typeface="+mn-lt"/>
                    <a:ea typeface="+mn-ea"/>
                    <a:cs typeface="+mn-ea"/>
                    <a:sym typeface="+mn-lt"/>
                  </a:rPr>
                  <a:t>。</a:t>
                </a:r>
                <a:endParaRPr lang="zh-CN" altLang="en-US" sz="1400" dirty="0">
                  <a:solidFill>
                    <a:schemeClr val="tx1"/>
                  </a:solidFill>
                  <a:latin typeface="+mn-lt"/>
                  <a:ea typeface="+mn-ea"/>
                  <a:cs typeface="+mn-ea"/>
                  <a:sym typeface="+mn-lt"/>
                </a:endParaRPr>
              </a:p>
              <a:p>
                <a:endParaRPr lang="zh-CN" altLang="en-US" sz="1400" dirty="0">
                  <a:solidFill>
                    <a:schemeClr val="tx1"/>
                  </a:solidFill>
                  <a:latin typeface="+mn-lt"/>
                  <a:ea typeface="+mn-ea"/>
                  <a:cs typeface="+mn-ea"/>
                  <a:sym typeface="+mn-lt"/>
                </a:endParaRPr>
              </a:p>
            </p:txBody>
          </p:sp>
        </p:grpSp>
        <p:grpSp>
          <p:nvGrpSpPr>
            <p:cNvPr id="68" name="Group 18854"/>
            <p:cNvGrpSpPr/>
            <p:nvPr/>
          </p:nvGrpSpPr>
          <p:grpSpPr>
            <a:xfrm>
              <a:off x="174572" y="239394"/>
              <a:ext cx="85690" cy="85691"/>
              <a:chOff x="73927" y="-1"/>
              <a:chExt cx="85689" cy="85690"/>
            </a:xfrm>
          </p:grpSpPr>
          <p:sp>
            <p:nvSpPr>
              <p:cNvPr id="70" name="Shape 18851"/>
              <p:cNvSpPr/>
              <p:nvPr>
                <p:custDataLst>
                  <p:tags r:id="rId5"/>
                </p:custDataLst>
              </p:nvPr>
            </p:nvSpPr>
            <p:spPr>
              <a:xfrm>
                <a:off x="73927" y="53765"/>
                <a:ext cx="31924" cy="31924"/>
              </a:xfrm>
              <a:custGeom>
                <a:avLst/>
                <a:gdLst/>
                <a:ahLst/>
                <a:cxnLst>
                  <a:cxn ang="0">
                    <a:pos x="wd2" y="hd2"/>
                  </a:cxn>
                  <a:cxn ang="5400000">
                    <a:pos x="wd2" y="hd2"/>
                  </a:cxn>
                  <a:cxn ang="10800000">
                    <a:pos x="wd2" y="hd2"/>
                  </a:cxn>
                  <a:cxn ang="16200000">
                    <a:pos x="wd2" y="hd2"/>
                  </a:cxn>
                </a:cxnLst>
                <a:rect l="0" t="0" r="r" b="b"/>
                <a:pathLst>
                  <a:path w="21600" h="21600" extrusionOk="0">
                    <a:moveTo>
                      <a:pt x="0" y="6567"/>
                    </a:moveTo>
                    <a:cubicBezTo>
                      <a:pt x="3494" y="7443"/>
                      <a:pt x="6807" y="9229"/>
                      <a:pt x="9539" y="11969"/>
                    </a:cubicBezTo>
                    <a:cubicBezTo>
                      <a:pt x="12286" y="14725"/>
                      <a:pt x="14072" y="18072"/>
                      <a:pt x="14940" y="21600"/>
                    </a:cubicBezTo>
                    <a:lnTo>
                      <a:pt x="21600" y="21600"/>
                    </a:lnTo>
                    <a:cubicBezTo>
                      <a:pt x="20909" y="16135"/>
                      <a:pt x="18474" y="11082"/>
                      <a:pt x="14550" y="7129"/>
                    </a:cubicBezTo>
                    <a:cubicBezTo>
                      <a:pt x="10581" y="3127"/>
                      <a:pt x="5495" y="661"/>
                      <a:pt x="2" y="0"/>
                    </a:cubicBezTo>
                    <a:lnTo>
                      <a:pt x="2" y="6567"/>
                    </a:lnTo>
                    <a:lnTo>
                      <a:pt x="0" y="6567"/>
                    </a:lnTo>
                    <a:close/>
                  </a:path>
                </a:pathLst>
              </a:custGeom>
              <a:solidFill>
                <a:srgbClr val="0070C0"/>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3200">
                  <a:cs typeface="+mn-ea"/>
                  <a:sym typeface="+mn-lt"/>
                </a:endParaRPr>
              </a:p>
            </p:txBody>
          </p:sp>
          <p:sp>
            <p:nvSpPr>
              <p:cNvPr id="71" name="Shape 18852"/>
              <p:cNvSpPr/>
              <p:nvPr>
                <p:custDataLst>
                  <p:tags r:id="rId6"/>
                </p:custDataLst>
              </p:nvPr>
            </p:nvSpPr>
            <p:spPr>
              <a:xfrm>
                <a:off x="73927" y="-1"/>
                <a:ext cx="85689" cy="85410"/>
              </a:xfrm>
              <a:custGeom>
                <a:avLst/>
                <a:gdLst/>
                <a:ahLst/>
                <a:cxnLst>
                  <a:cxn ang="0">
                    <a:pos x="wd2" y="hd2"/>
                  </a:cxn>
                  <a:cxn ang="5400000">
                    <a:pos x="wd2" y="hd2"/>
                  </a:cxn>
                  <a:cxn ang="10800000">
                    <a:pos x="wd2" y="hd2"/>
                  </a:cxn>
                  <a:cxn ang="16200000">
                    <a:pos x="wd2" y="hd2"/>
                  </a:cxn>
                </a:cxnLst>
                <a:rect l="0" t="0" r="r" b="b"/>
                <a:pathLst>
                  <a:path w="21600" h="21600" extrusionOk="0">
                    <a:moveTo>
                      <a:pt x="18672" y="21600"/>
                    </a:moveTo>
                    <a:lnTo>
                      <a:pt x="21600" y="21599"/>
                    </a:lnTo>
                    <a:cubicBezTo>
                      <a:pt x="21387" y="10396"/>
                      <a:pt x="11173" y="170"/>
                      <a:pt x="1" y="0"/>
                    </a:cubicBezTo>
                    <a:lnTo>
                      <a:pt x="0" y="2871"/>
                    </a:lnTo>
                    <a:cubicBezTo>
                      <a:pt x="10018" y="3430"/>
                      <a:pt x="18072" y="11518"/>
                      <a:pt x="18672" y="21600"/>
                    </a:cubicBezTo>
                    <a:close/>
                  </a:path>
                </a:pathLst>
              </a:custGeom>
              <a:solidFill>
                <a:srgbClr val="0070C0"/>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3200">
                  <a:cs typeface="+mn-ea"/>
                  <a:sym typeface="+mn-lt"/>
                </a:endParaRPr>
              </a:p>
            </p:txBody>
          </p:sp>
          <p:sp>
            <p:nvSpPr>
              <p:cNvPr id="72" name="Shape 18853"/>
              <p:cNvSpPr/>
              <p:nvPr>
                <p:custDataLst>
                  <p:tags r:id="rId7"/>
                </p:custDataLst>
              </p:nvPr>
            </p:nvSpPr>
            <p:spPr>
              <a:xfrm>
                <a:off x="73927" y="26882"/>
                <a:ext cx="58807" cy="58807"/>
              </a:xfrm>
              <a:custGeom>
                <a:avLst/>
                <a:gdLst/>
                <a:ahLst/>
                <a:cxnLst>
                  <a:cxn ang="0">
                    <a:pos x="wd2" y="hd2"/>
                  </a:cxn>
                  <a:cxn ang="5400000">
                    <a:pos x="wd2" y="hd2"/>
                  </a:cxn>
                  <a:cxn ang="10800000">
                    <a:pos x="wd2" y="hd2"/>
                  </a:cxn>
                  <a:cxn ang="16200000">
                    <a:pos x="wd2" y="hd2"/>
                  </a:cxn>
                </a:cxnLst>
                <a:rect l="0" t="0" r="r" b="b"/>
                <a:pathLst>
                  <a:path w="21600" h="21600" extrusionOk="0">
                    <a:moveTo>
                      <a:pt x="17333" y="21599"/>
                    </a:moveTo>
                    <a:lnTo>
                      <a:pt x="21600" y="21600"/>
                    </a:lnTo>
                    <a:cubicBezTo>
                      <a:pt x="20745" y="10040"/>
                      <a:pt x="11513" y="794"/>
                      <a:pt x="0" y="0"/>
                    </a:cubicBezTo>
                    <a:lnTo>
                      <a:pt x="0" y="4302"/>
                    </a:lnTo>
                    <a:cubicBezTo>
                      <a:pt x="9167" y="5080"/>
                      <a:pt x="16498" y="12409"/>
                      <a:pt x="17333" y="21599"/>
                    </a:cubicBezTo>
                    <a:close/>
                  </a:path>
                </a:pathLst>
              </a:custGeom>
              <a:solidFill>
                <a:srgbClr val="0070C0"/>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3200">
                  <a:cs typeface="+mn-ea"/>
                  <a:sym typeface="+mn-lt"/>
                </a:endParaRPr>
              </a:p>
            </p:txBody>
          </p:sp>
        </p:grpSp>
      </p:grpSp>
      <p:grpSp>
        <p:nvGrpSpPr>
          <p:cNvPr id="94" name="Group 18884"/>
          <p:cNvGrpSpPr/>
          <p:nvPr>
            <p:custDataLst>
              <p:tags r:id="rId8"/>
            </p:custDataLst>
          </p:nvPr>
        </p:nvGrpSpPr>
        <p:grpSpPr>
          <a:xfrm>
            <a:off x="4710812" y="3008449"/>
            <a:ext cx="2604803" cy="1597025"/>
            <a:chOff x="0" y="-1"/>
            <a:chExt cx="2604802" cy="1597023"/>
          </a:xfrm>
        </p:grpSpPr>
        <p:sp>
          <p:nvSpPr>
            <p:cNvPr id="95" name="Shape 18875"/>
            <p:cNvSpPr/>
            <p:nvPr>
              <p:custDataLst>
                <p:tags r:id="rId9"/>
              </p:custDataLst>
            </p:nvPr>
          </p:nvSpPr>
          <p:spPr>
            <a:xfrm>
              <a:off x="0" y="136873"/>
              <a:ext cx="367329" cy="367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0070C0"/>
              </a:solidFill>
              <a:prstDash val="solid"/>
              <a:round/>
            </a:ln>
            <a:effectLst/>
          </p:spPr>
          <p:txBody>
            <a:bodyPr wrap="square" lIns="0" tIns="0" rIns="0" bIns="0" numCol="1" anchor="ctr">
              <a:noAutofit/>
            </a:bodyPr>
            <a:lstStyle/>
            <a:p>
              <a:pPr lvl="0" algn="ctr">
                <a:defRPr>
                  <a:latin typeface="Roboto condensed"/>
                  <a:ea typeface="Roboto condensed"/>
                  <a:cs typeface="Roboto condensed"/>
                  <a:sym typeface="Roboto condensed"/>
                </a:defRPr>
              </a:pPr>
              <a:endParaRPr sz="3200">
                <a:cs typeface="+mn-ea"/>
                <a:sym typeface="+mn-lt"/>
              </a:endParaRPr>
            </a:p>
          </p:txBody>
        </p:sp>
        <p:sp>
          <p:nvSpPr>
            <p:cNvPr id="102" name="Shape 18876"/>
            <p:cNvSpPr/>
            <p:nvPr>
              <p:custDataLst>
                <p:tags r:id="rId10"/>
              </p:custDataLst>
            </p:nvPr>
          </p:nvSpPr>
          <p:spPr>
            <a:xfrm>
              <a:off x="419967" y="-1"/>
              <a:ext cx="2184835" cy="1597023"/>
            </a:xfrm>
            <a:prstGeom prst="rect">
              <a:avLst/>
            </a:prstGeom>
            <a:noFill/>
            <a:ln w="12700" cap="flat">
              <a:noFill/>
              <a:miter lim="400000"/>
            </a:ln>
            <a:effectLst/>
          </p:spPr>
          <p:txBody>
            <a:bodyPr wrap="square" lIns="45719" tIns="45719" rIns="45719" bIns="45719" numCol="1" anchor="t">
              <a:spAutoFit/>
            </a:bodyPr>
            <a:lstStyle>
              <a:lvl1pPr>
                <a:lnSpc>
                  <a:spcPct val="140000"/>
                </a:lnSpc>
                <a:defRPr sz="10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1400" dirty="0">
                  <a:solidFill>
                    <a:schemeClr val="tx1"/>
                  </a:solidFill>
                  <a:latin typeface="+mn-lt"/>
                  <a:ea typeface="+mn-ea"/>
                  <a:cs typeface="+mn-ea"/>
                  <a:sym typeface="+mn-lt"/>
                </a:rPr>
                <a:t>button:hover </a:t>
              </a:r>
              <a:r>
                <a:rPr lang="zh-CN" altLang="en-US" sz="1400" dirty="0">
                  <a:solidFill>
                    <a:schemeClr val="tx1"/>
                  </a:solidFill>
                  <a:latin typeface="+mn-lt"/>
                  <a:ea typeface="+mn-ea"/>
                  <a:cs typeface="+mn-ea"/>
                  <a:sym typeface="+mn-lt"/>
                </a:rPr>
                <a:t>是增强交互体验的关键</a:t>
              </a:r>
              <a:r>
                <a:rPr lang="en-US" altLang="zh-CN" sz="1400" dirty="0">
                  <a:solidFill>
                    <a:schemeClr val="tx1"/>
                  </a:solidFill>
                  <a:latin typeface="+mn-lt"/>
                  <a:ea typeface="+mn-ea"/>
                  <a:cs typeface="+mn-ea"/>
                  <a:sym typeface="+mn-lt"/>
                </a:rPr>
                <a:t>CSS</a:t>
              </a:r>
              <a:r>
                <a:rPr lang="zh-CN" altLang="en-US" sz="1400" dirty="0">
                  <a:solidFill>
                    <a:schemeClr val="tx1"/>
                  </a:solidFill>
                  <a:latin typeface="+mn-lt"/>
                  <a:ea typeface="+mn-ea"/>
                  <a:cs typeface="+mn-ea"/>
                  <a:sym typeface="+mn-lt"/>
                </a:rPr>
                <a:t>特性，通过简单的颜色变化或动画，能显著提升按钮的可用性感知。</a:t>
              </a:r>
              <a:endParaRPr lang="zh-CN" altLang="en-US" sz="1400" dirty="0">
                <a:solidFill>
                  <a:schemeClr val="tx1"/>
                </a:solidFill>
                <a:latin typeface="+mn-lt"/>
                <a:ea typeface="+mn-ea"/>
                <a:cs typeface="+mn-ea"/>
                <a:sym typeface="+mn-lt"/>
              </a:endParaRPr>
            </a:p>
          </p:txBody>
        </p:sp>
        <p:grpSp>
          <p:nvGrpSpPr>
            <p:cNvPr id="97" name="Group 18883"/>
            <p:cNvGrpSpPr/>
            <p:nvPr/>
          </p:nvGrpSpPr>
          <p:grpSpPr>
            <a:xfrm>
              <a:off x="108682" y="249661"/>
              <a:ext cx="159824" cy="159824"/>
              <a:chOff x="0" y="0"/>
              <a:chExt cx="159822" cy="159822"/>
            </a:xfrm>
          </p:grpSpPr>
          <p:sp>
            <p:nvSpPr>
              <p:cNvPr id="98" name="Shape 18879"/>
              <p:cNvSpPr/>
              <p:nvPr>
                <p:custDataLst>
                  <p:tags r:id="rId11"/>
                </p:custDataLst>
              </p:nvPr>
            </p:nvSpPr>
            <p:spPr>
              <a:xfrm>
                <a:off x="-1" y="82274"/>
                <a:ext cx="77550" cy="77549"/>
              </a:xfrm>
              <a:custGeom>
                <a:avLst/>
                <a:gdLst/>
                <a:ahLst/>
                <a:cxnLst>
                  <a:cxn ang="0">
                    <a:pos x="wd2" y="hd2"/>
                  </a:cxn>
                  <a:cxn ang="5400000">
                    <a:pos x="wd2" y="hd2"/>
                  </a:cxn>
                  <a:cxn ang="10800000">
                    <a:pos x="wd2" y="hd2"/>
                  </a:cxn>
                  <a:cxn ang="16200000">
                    <a:pos x="wd2" y="hd2"/>
                  </a:cxn>
                </a:cxnLst>
                <a:rect l="0" t="0" r="r" b="b"/>
                <a:pathLst>
                  <a:path w="21600" h="21600" extrusionOk="0">
                    <a:moveTo>
                      <a:pt x="16948" y="3429"/>
                    </a:moveTo>
                    <a:lnTo>
                      <a:pt x="9450" y="10928"/>
                    </a:lnTo>
                    <a:lnTo>
                      <a:pt x="8117" y="9596"/>
                    </a:lnTo>
                    <a:lnTo>
                      <a:pt x="15616" y="2098"/>
                    </a:lnTo>
                    <a:lnTo>
                      <a:pt x="13520" y="0"/>
                    </a:lnTo>
                    <a:lnTo>
                      <a:pt x="3894" y="9626"/>
                    </a:lnTo>
                    <a:lnTo>
                      <a:pt x="3890" y="9626"/>
                    </a:lnTo>
                    <a:lnTo>
                      <a:pt x="3890" y="9630"/>
                    </a:lnTo>
                    <a:lnTo>
                      <a:pt x="3889" y="9630"/>
                    </a:lnTo>
                    <a:lnTo>
                      <a:pt x="3890" y="9630"/>
                    </a:lnTo>
                    <a:lnTo>
                      <a:pt x="0" y="21600"/>
                    </a:lnTo>
                    <a:lnTo>
                      <a:pt x="11971" y="17712"/>
                    </a:lnTo>
                    <a:lnTo>
                      <a:pt x="11972" y="17712"/>
                    </a:lnTo>
                    <a:lnTo>
                      <a:pt x="11975" y="17711"/>
                    </a:lnTo>
                    <a:lnTo>
                      <a:pt x="11975" y="17709"/>
                    </a:lnTo>
                    <a:lnTo>
                      <a:pt x="21600" y="8083"/>
                    </a:lnTo>
                    <a:lnTo>
                      <a:pt x="16948" y="3429"/>
                    </a:lnTo>
                    <a:close/>
                  </a:path>
                </a:pathLst>
              </a:custGeom>
              <a:solidFill>
                <a:srgbClr val="0070C0"/>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3200">
                  <a:cs typeface="+mn-ea"/>
                  <a:sym typeface="+mn-lt"/>
                </a:endParaRPr>
              </a:p>
            </p:txBody>
          </p:sp>
          <p:sp>
            <p:nvSpPr>
              <p:cNvPr id="99" name="Shape 18880"/>
              <p:cNvSpPr/>
              <p:nvPr>
                <p:custDataLst>
                  <p:tags r:id="rId12"/>
                </p:custDataLst>
              </p:nvPr>
            </p:nvSpPr>
            <p:spPr>
              <a:xfrm>
                <a:off x="82274" y="28907"/>
                <a:ext cx="48920" cy="48920"/>
              </a:xfrm>
              <a:custGeom>
                <a:avLst/>
                <a:gdLst/>
                <a:ahLst/>
                <a:cxnLst>
                  <a:cxn ang="0">
                    <a:pos x="wd2" y="hd2"/>
                  </a:cxn>
                  <a:cxn ang="5400000">
                    <a:pos x="wd2" y="hd2"/>
                  </a:cxn>
                  <a:cxn ang="10800000">
                    <a:pos x="wd2" y="hd2"/>
                  </a:cxn>
                  <a:cxn ang="16200000">
                    <a:pos x="wd2" y="hd2"/>
                  </a:cxn>
                </a:cxnLst>
                <a:rect l="0" t="0" r="r" b="b"/>
                <a:pathLst>
                  <a:path w="21600" h="21600" extrusionOk="0">
                    <a:moveTo>
                      <a:pt x="3324" y="12115"/>
                    </a:moveTo>
                    <a:lnTo>
                      <a:pt x="8825" y="6614"/>
                    </a:lnTo>
                    <a:lnTo>
                      <a:pt x="10935" y="8723"/>
                    </a:lnTo>
                    <a:lnTo>
                      <a:pt x="5434" y="14225"/>
                    </a:lnTo>
                    <a:lnTo>
                      <a:pt x="12808" y="21600"/>
                    </a:lnTo>
                    <a:lnTo>
                      <a:pt x="21600" y="12807"/>
                    </a:lnTo>
                    <a:lnTo>
                      <a:pt x="8790" y="0"/>
                    </a:lnTo>
                    <a:lnTo>
                      <a:pt x="0" y="8791"/>
                    </a:lnTo>
                    <a:lnTo>
                      <a:pt x="3324" y="12115"/>
                    </a:lnTo>
                    <a:close/>
                  </a:path>
                </a:pathLst>
              </a:custGeom>
              <a:solidFill>
                <a:srgbClr val="0070C0"/>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3200">
                  <a:cs typeface="+mn-ea"/>
                  <a:sym typeface="+mn-lt"/>
                </a:endParaRPr>
              </a:p>
            </p:txBody>
          </p:sp>
          <p:sp>
            <p:nvSpPr>
              <p:cNvPr id="100" name="Shape 18881"/>
              <p:cNvSpPr/>
              <p:nvPr>
                <p:custDataLst>
                  <p:tags r:id="rId13"/>
                </p:custDataLst>
              </p:nvPr>
            </p:nvSpPr>
            <p:spPr>
              <a:xfrm>
                <a:off x="111181" y="0"/>
                <a:ext cx="48087" cy="48086"/>
              </a:xfrm>
              <a:custGeom>
                <a:avLst/>
                <a:gdLst/>
                <a:ahLst/>
                <a:cxnLst>
                  <a:cxn ang="0">
                    <a:pos x="wd2" y="hd2"/>
                  </a:cxn>
                  <a:cxn ang="5400000">
                    <a:pos x="wd2" y="hd2"/>
                  </a:cxn>
                  <a:cxn ang="10800000">
                    <a:pos x="wd2" y="hd2"/>
                  </a:cxn>
                  <a:cxn ang="16200000">
                    <a:pos x="wd2" y="hd2"/>
                  </a:cxn>
                </a:cxnLst>
                <a:rect l="0" t="0" r="r" b="b"/>
                <a:pathLst>
                  <a:path w="21600" h="21600" extrusionOk="0">
                    <a:moveTo>
                      <a:pt x="0" y="8576"/>
                    </a:moveTo>
                    <a:lnTo>
                      <a:pt x="8573" y="0"/>
                    </a:lnTo>
                    <a:lnTo>
                      <a:pt x="21600" y="13024"/>
                    </a:lnTo>
                    <a:lnTo>
                      <a:pt x="13027" y="21600"/>
                    </a:lnTo>
                    <a:lnTo>
                      <a:pt x="0" y="8576"/>
                    </a:lnTo>
                    <a:close/>
                  </a:path>
                </a:pathLst>
              </a:custGeom>
              <a:solidFill>
                <a:srgbClr val="0070C0"/>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3200">
                  <a:cs typeface="+mn-ea"/>
                  <a:sym typeface="+mn-lt"/>
                </a:endParaRPr>
              </a:p>
            </p:txBody>
          </p:sp>
          <p:sp>
            <p:nvSpPr>
              <p:cNvPr id="101" name="Shape 18882"/>
              <p:cNvSpPr/>
              <p:nvPr>
                <p:custDataLst>
                  <p:tags r:id="rId14"/>
                </p:custDataLst>
              </p:nvPr>
            </p:nvSpPr>
            <p:spPr>
              <a:xfrm>
                <a:off x="0" y="0"/>
                <a:ext cx="159823" cy="159546"/>
              </a:xfrm>
              <a:custGeom>
                <a:avLst/>
                <a:gdLst/>
                <a:ahLst/>
                <a:cxnLst>
                  <a:cxn ang="0">
                    <a:pos x="wd2" y="hd2"/>
                  </a:cxn>
                  <a:cxn ang="5400000">
                    <a:pos x="wd2" y="hd2"/>
                  </a:cxn>
                  <a:cxn ang="10800000">
                    <a:pos x="wd2" y="hd2"/>
                  </a:cxn>
                  <a:cxn ang="16200000">
                    <a:pos x="wd2" y="hd2"/>
                  </a:cxn>
                </a:cxnLst>
                <a:rect l="0" t="0" r="r" b="b"/>
                <a:pathLst>
                  <a:path w="21600" h="21600" extrusionOk="0">
                    <a:moveTo>
                      <a:pt x="16712" y="12177"/>
                    </a:moveTo>
                    <a:cubicBezTo>
                      <a:pt x="16247" y="12177"/>
                      <a:pt x="15748" y="12329"/>
                      <a:pt x="15257" y="12582"/>
                    </a:cubicBezTo>
                    <a:lnTo>
                      <a:pt x="9013" y="6331"/>
                    </a:lnTo>
                    <a:cubicBezTo>
                      <a:pt x="9263" y="5840"/>
                      <a:pt x="9413" y="5346"/>
                      <a:pt x="9413" y="4893"/>
                    </a:cubicBezTo>
                    <a:cubicBezTo>
                      <a:pt x="9413" y="2407"/>
                      <a:pt x="7052" y="0"/>
                      <a:pt x="4571" y="0"/>
                    </a:cubicBezTo>
                    <a:cubicBezTo>
                      <a:pt x="4555" y="0"/>
                      <a:pt x="4540" y="0"/>
                      <a:pt x="4525" y="0"/>
                    </a:cubicBezTo>
                    <a:cubicBezTo>
                      <a:pt x="4515" y="0"/>
                      <a:pt x="4233" y="287"/>
                      <a:pt x="4079" y="441"/>
                    </a:cubicBezTo>
                    <a:cubicBezTo>
                      <a:pt x="6081" y="2445"/>
                      <a:pt x="5916" y="2120"/>
                      <a:pt x="5916" y="3349"/>
                    </a:cubicBezTo>
                    <a:cubicBezTo>
                      <a:pt x="5916" y="4347"/>
                      <a:pt x="4320" y="5922"/>
                      <a:pt x="3346" y="5922"/>
                    </a:cubicBezTo>
                    <a:cubicBezTo>
                      <a:pt x="3132" y="5922"/>
                      <a:pt x="2966" y="5928"/>
                      <a:pt x="2828" y="5928"/>
                    </a:cubicBezTo>
                    <a:cubicBezTo>
                      <a:pt x="2150" y="5928"/>
                      <a:pt x="2140" y="5784"/>
                      <a:pt x="441" y="4083"/>
                    </a:cubicBezTo>
                    <a:cubicBezTo>
                      <a:pt x="282" y="4242"/>
                      <a:pt x="0" y="4520"/>
                      <a:pt x="0" y="4529"/>
                    </a:cubicBezTo>
                    <a:cubicBezTo>
                      <a:pt x="31" y="7031"/>
                      <a:pt x="2390" y="9422"/>
                      <a:pt x="4888" y="9422"/>
                    </a:cubicBezTo>
                    <a:cubicBezTo>
                      <a:pt x="5341" y="9422"/>
                      <a:pt x="5824" y="9278"/>
                      <a:pt x="6302" y="9038"/>
                    </a:cubicBezTo>
                    <a:lnTo>
                      <a:pt x="12567" y="15310"/>
                    </a:lnTo>
                    <a:cubicBezTo>
                      <a:pt x="12329" y="15787"/>
                      <a:pt x="12187" y="16267"/>
                      <a:pt x="12187" y="16706"/>
                    </a:cubicBezTo>
                    <a:cubicBezTo>
                      <a:pt x="12187" y="19193"/>
                      <a:pt x="14548" y="21600"/>
                      <a:pt x="17030" y="21600"/>
                    </a:cubicBezTo>
                    <a:cubicBezTo>
                      <a:pt x="17045" y="21600"/>
                      <a:pt x="17060" y="21600"/>
                      <a:pt x="17075" y="21600"/>
                    </a:cubicBezTo>
                    <a:cubicBezTo>
                      <a:pt x="17085" y="21600"/>
                      <a:pt x="17367" y="21313"/>
                      <a:pt x="17521" y="21159"/>
                    </a:cubicBezTo>
                    <a:cubicBezTo>
                      <a:pt x="15519" y="19155"/>
                      <a:pt x="15684" y="19480"/>
                      <a:pt x="15684" y="18251"/>
                    </a:cubicBezTo>
                    <a:cubicBezTo>
                      <a:pt x="15684" y="17253"/>
                      <a:pt x="17280" y="15678"/>
                      <a:pt x="18254" y="15678"/>
                    </a:cubicBezTo>
                    <a:cubicBezTo>
                      <a:pt x="18467" y="15678"/>
                      <a:pt x="18633" y="15672"/>
                      <a:pt x="18771" y="15672"/>
                    </a:cubicBezTo>
                    <a:cubicBezTo>
                      <a:pt x="19449" y="15672"/>
                      <a:pt x="19460" y="15816"/>
                      <a:pt x="21159" y="17517"/>
                    </a:cubicBezTo>
                    <a:cubicBezTo>
                      <a:pt x="21318" y="17358"/>
                      <a:pt x="21599" y="17080"/>
                      <a:pt x="21600" y="17071"/>
                    </a:cubicBezTo>
                    <a:cubicBezTo>
                      <a:pt x="21570" y="14569"/>
                      <a:pt x="19210" y="12177"/>
                      <a:pt x="16712" y="12177"/>
                    </a:cubicBezTo>
                    <a:close/>
                  </a:path>
                </a:pathLst>
              </a:custGeom>
              <a:solidFill>
                <a:srgbClr val="0070C0"/>
              </a:solid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3200">
                  <a:cs typeface="+mn-ea"/>
                  <a:sym typeface="+mn-lt"/>
                </a:endParaRPr>
              </a:p>
            </p:txBody>
          </p:sp>
        </p:grpSp>
      </p:grpSp>
      <p:sp>
        <p:nvSpPr>
          <p:cNvPr id="7" name="文本框 6"/>
          <p:cNvSpPr txBox="1"/>
          <p:nvPr/>
        </p:nvSpPr>
        <p:spPr>
          <a:xfrm>
            <a:off x="395605" y="915670"/>
            <a:ext cx="2159000" cy="368300"/>
          </a:xfrm>
          <a:prstGeom prst="rect">
            <a:avLst/>
          </a:prstGeom>
          <a:noFill/>
        </p:spPr>
        <p:txBody>
          <a:bodyPr wrap="square" rtlCol="0">
            <a:spAutoFit/>
          </a:bodyPr>
          <a:p>
            <a:r>
              <a:rPr lang="zh-CN" altLang="en-US"/>
              <a:t>按钮悬停设计</a:t>
            </a:r>
            <a:endParaRPr lang="en-US" altLang="zh-CN"/>
          </a:p>
        </p:txBody>
      </p:sp>
      <p:sp>
        <p:nvSpPr>
          <p:cNvPr id="2" name="文本框 1"/>
          <p:cNvSpPr txBox="1"/>
          <p:nvPr/>
        </p:nvSpPr>
        <p:spPr>
          <a:xfrm>
            <a:off x="611505" y="1594485"/>
            <a:ext cx="3848100" cy="3017520"/>
          </a:xfrm>
          <a:prstGeom prst="rect">
            <a:avLst/>
          </a:prstGeom>
          <a:noFill/>
        </p:spPr>
        <p:txBody>
          <a:bodyPr wrap="square" rtlCol="0">
            <a:noAutofit/>
          </a:bodyPr>
          <a:p>
            <a:r>
              <a:rPr lang="zh-CN" altLang="en-US" sz="1400" dirty="0">
                <a:uFill>
                  <a:solidFill>
                    <a:srgbClr val="808080"/>
                  </a:solidFill>
                </a:uFill>
                <a:cs typeface="+mn-ea"/>
              </a:rPr>
              <a:t>button {</a:t>
            </a:r>
            <a:endParaRPr lang="zh-CN" altLang="en-US" sz="1400" dirty="0">
              <a:uFill>
                <a:solidFill>
                  <a:srgbClr val="808080"/>
                </a:solidFill>
              </a:uFill>
              <a:cs typeface="+mn-ea"/>
            </a:endParaRPr>
          </a:p>
          <a:p>
            <a:r>
              <a:rPr lang="zh-CN" altLang="en-US" sz="1400" dirty="0">
                <a:uFill>
                  <a:solidFill>
                    <a:srgbClr val="808080"/>
                  </a:solidFill>
                </a:uFill>
                <a:cs typeface="+mn-ea"/>
              </a:rPr>
              <a:t>  background-color: #007bff; /* 默认蓝色 */</a:t>
            </a:r>
            <a:endParaRPr lang="zh-CN" altLang="en-US" sz="1400" dirty="0">
              <a:uFill>
                <a:solidFill>
                  <a:srgbClr val="808080"/>
                </a:solidFill>
              </a:uFill>
              <a:cs typeface="+mn-ea"/>
            </a:endParaRPr>
          </a:p>
          <a:p>
            <a:r>
              <a:rPr lang="zh-CN" altLang="en-US" sz="1400" dirty="0">
                <a:uFill>
                  <a:solidFill>
                    <a:srgbClr val="808080"/>
                  </a:solidFill>
                </a:uFill>
                <a:cs typeface="+mn-ea"/>
              </a:rPr>
              <a:t>  color: white;</a:t>
            </a:r>
            <a:endParaRPr lang="zh-CN" altLang="en-US" sz="1400" dirty="0">
              <a:uFill>
                <a:solidFill>
                  <a:srgbClr val="808080"/>
                </a:solidFill>
              </a:uFill>
              <a:cs typeface="+mn-ea"/>
            </a:endParaRPr>
          </a:p>
          <a:p>
            <a:r>
              <a:rPr lang="zh-CN" altLang="en-US" sz="1400" dirty="0">
                <a:uFill>
                  <a:solidFill>
                    <a:srgbClr val="808080"/>
                  </a:solidFill>
                </a:uFill>
                <a:cs typeface="+mn-ea"/>
              </a:rPr>
              <a:t>  border: none;</a:t>
            </a:r>
            <a:endParaRPr lang="zh-CN" altLang="en-US" sz="1400" dirty="0">
              <a:uFill>
                <a:solidFill>
                  <a:srgbClr val="808080"/>
                </a:solidFill>
              </a:uFill>
              <a:cs typeface="+mn-ea"/>
            </a:endParaRPr>
          </a:p>
          <a:p>
            <a:r>
              <a:rPr lang="zh-CN" altLang="en-US" sz="1400" dirty="0">
                <a:uFill>
                  <a:solidFill>
                    <a:srgbClr val="808080"/>
                  </a:solidFill>
                </a:uFill>
                <a:cs typeface="+mn-ea"/>
              </a:rPr>
              <a:t>}</a:t>
            </a:r>
            <a:endParaRPr lang="zh-CN" altLang="en-US" sz="1400" dirty="0">
              <a:uFill>
                <a:solidFill>
                  <a:srgbClr val="808080"/>
                </a:solidFill>
              </a:uFill>
              <a:cs typeface="+mn-ea"/>
            </a:endParaRPr>
          </a:p>
          <a:p>
            <a:r>
              <a:rPr lang="zh-CN" altLang="en-US" sz="1400" dirty="0">
                <a:uFill>
                  <a:solidFill>
                    <a:srgbClr val="808080"/>
                  </a:solidFill>
                </a:uFill>
                <a:cs typeface="+mn-ea"/>
              </a:rPr>
              <a:t>初始设定按钮颜色</a:t>
            </a:r>
            <a:endParaRPr lang="zh-CN" altLang="en-US" sz="1400" dirty="0">
              <a:uFill>
                <a:solidFill>
                  <a:srgbClr val="808080"/>
                </a:solidFill>
              </a:uFill>
              <a:cs typeface="+mn-ea"/>
            </a:endParaRPr>
          </a:p>
          <a:p>
            <a:r>
              <a:rPr lang="zh-CN" altLang="en-US" sz="1400" dirty="0">
                <a:uFill>
                  <a:solidFill>
                    <a:srgbClr val="808080"/>
                  </a:solidFill>
                </a:uFill>
                <a:cs typeface="+mn-ea"/>
              </a:rPr>
              <a:t>添加按钮悬停变化</a:t>
            </a:r>
            <a:endParaRPr lang="zh-CN" altLang="en-US" sz="1400" dirty="0">
              <a:uFill>
                <a:solidFill>
                  <a:srgbClr val="808080"/>
                </a:solidFill>
              </a:uFill>
              <a:cs typeface="+mn-ea"/>
            </a:endParaRPr>
          </a:p>
          <a:p>
            <a:r>
              <a:rPr lang="zh-CN" altLang="en-US" sz="1400" dirty="0">
                <a:uFill>
                  <a:solidFill>
                    <a:srgbClr val="808080"/>
                  </a:solidFill>
                </a:uFill>
                <a:cs typeface="+mn-ea"/>
              </a:rPr>
              <a:t>button:hover {</a:t>
            </a:r>
            <a:endParaRPr lang="zh-CN" altLang="en-US" sz="1400" dirty="0">
              <a:uFill>
                <a:solidFill>
                  <a:srgbClr val="808080"/>
                </a:solidFill>
              </a:uFill>
              <a:cs typeface="+mn-ea"/>
            </a:endParaRPr>
          </a:p>
          <a:p>
            <a:r>
              <a:rPr lang="zh-CN" altLang="en-US" sz="1400" dirty="0">
                <a:uFill>
                  <a:solidFill>
                    <a:srgbClr val="808080"/>
                  </a:solidFill>
                </a:uFill>
                <a:cs typeface="+mn-ea"/>
              </a:rPr>
              <a:t>  background-color: #0056b3; /* 悬停时深蓝色 */</a:t>
            </a:r>
            <a:endParaRPr lang="zh-CN" altLang="en-US" sz="1400" dirty="0">
              <a:uFill>
                <a:solidFill>
                  <a:srgbClr val="808080"/>
                </a:solidFill>
              </a:uFill>
              <a:cs typeface="+mn-ea"/>
            </a:endParaRPr>
          </a:p>
          <a:p>
            <a:r>
              <a:rPr lang="zh-CN" altLang="en-US" sz="1400" dirty="0">
                <a:uFill>
                  <a:solidFill>
                    <a:srgbClr val="808080"/>
                  </a:solidFill>
                </a:uFill>
                <a:cs typeface="+mn-ea"/>
              </a:rPr>
              <a:t>}</a:t>
            </a:r>
            <a:endParaRPr lang="zh-CN" altLang="en-US" sz="1400" dirty="0">
              <a:uFill>
                <a:solidFill>
                  <a:srgbClr val="808080"/>
                </a:solidFill>
              </a:uFill>
              <a:cs typeface="+mn-ea"/>
            </a:endParaRPr>
          </a:p>
          <a:p>
            <a:endParaRPr lang="zh-CN" altLang="en-US" sz="1400" dirty="0">
              <a:uFill>
                <a:solidFill>
                  <a:srgbClr val="808080"/>
                </a:solidFill>
              </a:uFill>
              <a:cs typeface="+mn-ea"/>
            </a:endParaRPr>
          </a:p>
        </p:txBody>
      </p:sp>
      <p:pic>
        <p:nvPicPr>
          <p:cNvPr id="9" name="图片 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Tree>
  </p:cSld>
  <p:clrMapOvr>
    <a:masterClrMapping/>
  </p:clrMapOvr>
  <p:transition/>
  <p:timing>
    <p:tnLst>
      <p:par>
        <p:cTn id="1" dur="indefinite" restart="never" nodeType="tmRoot"/>
      </p:par>
    </p:tnLst>
    <p:bldLst>
      <p:bldP spid="65" grpId="0" bldLvl="0" animBg="1" advAuto="0"/>
      <p:bldP spid="94" grpId="0" bldLvl="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635"/>
            <a:ext cx="10114280" cy="5697220"/>
          </a:xfrm>
          <a:prstGeom prst="rect">
            <a:avLst/>
          </a:prstGeom>
        </p:spPr>
      </p:pic>
    </p:spTree>
  </p:cSld>
  <p:clrMapOvr>
    <a:masterClrMapping/>
  </p:clrMapOvr>
  <p:transition spd="med">
    <p:fade/>
    <p:sndAc>
      <p:stSnd>
        <p:snd r:embed="rId2" name="hammer.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custDataLst>
              <p:tags r:id="rId1"/>
            </p:custDataLst>
          </p:nvPr>
        </p:nvGrpSpPr>
        <p:grpSpPr>
          <a:xfrm>
            <a:off x="2694386" y="1295400"/>
            <a:ext cx="1731169" cy="1325166"/>
            <a:chOff x="2694385" y="1295400"/>
            <a:chExt cx="1731169" cy="1325166"/>
          </a:xfrm>
        </p:grpSpPr>
        <p:sp>
          <p:nvSpPr>
            <p:cNvPr id="36" name="圆角矩形 8"/>
            <p:cNvSpPr>
              <a:spLocks noChangeArrowheads="1"/>
            </p:cNvSpPr>
            <p:nvPr>
              <p:custDataLst>
                <p:tags r:id="rId2"/>
              </p:custDataLst>
            </p:nvPr>
          </p:nvSpPr>
          <p:spPr bwMode="auto">
            <a:xfrm>
              <a:off x="2694385" y="1295400"/>
              <a:ext cx="1731169" cy="1325166"/>
            </a:xfrm>
            <a:prstGeom prst="roundRect">
              <a:avLst>
                <a:gd name="adj" fmla="val 13380"/>
              </a:avLst>
            </a:prstGeom>
            <a:solidFill>
              <a:schemeClr val="bg1">
                <a:lumMod val="50000"/>
                <a:alpha val="79999"/>
              </a:schemeClr>
            </a:solidFill>
            <a:ln>
              <a:noFill/>
            </a:ln>
          </p:spPr>
          <p:txBody>
            <a:bodyPr lIns="68579" tIns="34289" rIns="68579"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47" name="文本框 20"/>
            <p:cNvSpPr>
              <a:spLocks noChangeArrowheads="1"/>
            </p:cNvSpPr>
            <p:nvPr>
              <p:custDataLst>
                <p:tags r:id="rId3"/>
              </p:custDataLst>
            </p:nvPr>
          </p:nvSpPr>
          <p:spPr bwMode="auto">
            <a:xfrm>
              <a:off x="3005137" y="1576388"/>
              <a:ext cx="1109663"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500" dirty="0">
                  <a:solidFill>
                    <a:srgbClr val="FFFFFF"/>
                  </a:solidFill>
                  <a:latin typeface="+mn-lt"/>
                  <a:ea typeface="+mn-ea"/>
                  <a:cs typeface="+mn-ea"/>
                  <a:sym typeface="+mn-lt"/>
                </a:rPr>
                <a:t>1</a:t>
              </a:r>
              <a:endParaRPr lang="en-US" altLang="zh-CN" sz="4500" dirty="0">
                <a:solidFill>
                  <a:srgbClr val="FFFFFF"/>
                </a:solidFill>
                <a:latin typeface="+mn-lt"/>
                <a:ea typeface="+mn-ea"/>
                <a:cs typeface="+mn-ea"/>
                <a:sym typeface="+mn-lt"/>
              </a:endParaRPr>
            </a:p>
          </p:txBody>
        </p:sp>
      </p:grpSp>
      <p:grpSp>
        <p:nvGrpSpPr>
          <p:cNvPr id="4" name="组合 3"/>
          <p:cNvGrpSpPr/>
          <p:nvPr>
            <p:custDataLst>
              <p:tags r:id="rId4"/>
            </p:custDataLst>
          </p:nvPr>
        </p:nvGrpSpPr>
        <p:grpSpPr>
          <a:xfrm>
            <a:off x="4718449" y="1295400"/>
            <a:ext cx="1731169" cy="1325166"/>
            <a:chOff x="4718448" y="1295400"/>
            <a:chExt cx="1731169" cy="1325166"/>
          </a:xfrm>
        </p:grpSpPr>
        <p:sp>
          <p:nvSpPr>
            <p:cNvPr id="37" name="圆角矩形 9"/>
            <p:cNvSpPr>
              <a:spLocks noChangeArrowheads="1"/>
            </p:cNvSpPr>
            <p:nvPr>
              <p:custDataLst>
                <p:tags r:id="rId5"/>
              </p:custDataLst>
            </p:nvPr>
          </p:nvSpPr>
          <p:spPr bwMode="auto">
            <a:xfrm>
              <a:off x="4718448" y="1295400"/>
              <a:ext cx="1731169" cy="1325166"/>
            </a:xfrm>
            <a:prstGeom prst="roundRect">
              <a:avLst>
                <a:gd name="adj" fmla="val 13380"/>
              </a:avLst>
            </a:prstGeom>
            <a:solidFill>
              <a:srgbClr val="0070C0">
                <a:alpha val="79999"/>
              </a:srgbClr>
            </a:solidFill>
            <a:ln>
              <a:noFill/>
            </a:ln>
          </p:spPr>
          <p:txBody>
            <a:bodyPr lIns="68579" tIns="34289" rIns="68579"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48" name="文本框 21"/>
            <p:cNvSpPr>
              <a:spLocks noChangeArrowheads="1"/>
            </p:cNvSpPr>
            <p:nvPr>
              <p:custDataLst>
                <p:tags r:id="rId6"/>
              </p:custDataLst>
            </p:nvPr>
          </p:nvSpPr>
          <p:spPr bwMode="auto">
            <a:xfrm>
              <a:off x="5029200" y="1576388"/>
              <a:ext cx="1109663"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500" dirty="0">
                  <a:solidFill>
                    <a:schemeClr val="bg1"/>
                  </a:solidFill>
                  <a:latin typeface="+mn-lt"/>
                  <a:ea typeface="+mn-ea"/>
                  <a:cs typeface="+mn-ea"/>
                  <a:sym typeface="+mn-lt"/>
                </a:rPr>
                <a:t>2</a:t>
              </a:r>
              <a:endParaRPr lang="en-US" altLang="zh-CN" sz="4500" dirty="0">
                <a:solidFill>
                  <a:schemeClr val="bg1"/>
                </a:solidFill>
                <a:latin typeface="+mn-lt"/>
                <a:ea typeface="+mn-ea"/>
                <a:cs typeface="+mn-ea"/>
                <a:sym typeface="+mn-lt"/>
              </a:endParaRPr>
            </a:p>
          </p:txBody>
        </p:sp>
      </p:grpSp>
      <p:grpSp>
        <p:nvGrpSpPr>
          <p:cNvPr id="6" name="组合 5"/>
          <p:cNvGrpSpPr/>
          <p:nvPr>
            <p:custDataLst>
              <p:tags r:id="rId7"/>
            </p:custDataLst>
          </p:nvPr>
        </p:nvGrpSpPr>
        <p:grpSpPr>
          <a:xfrm>
            <a:off x="2694386" y="2844405"/>
            <a:ext cx="1731169" cy="1325165"/>
            <a:chOff x="2694385" y="2844404"/>
            <a:chExt cx="1731169" cy="1325165"/>
          </a:xfrm>
        </p:grpSpPr>
        <p:sp>
          <p:nvSpPr>
            <p:cNvPr id="39" name="圆角矩形 11"/>
            <p:cNvSpPr>
              <a:spLocks noChangeArrowheads="1"/>
            </p:cNvSpPr>
            <p:nvPr>
              <p:custDataLst>
                <p:tags r:id="rId8"/>
              </p:custDataLst>
            </p:nvPr>
          </p:nvSpPr>
          <p:spPr bwMode="auto">
            <a:xfrm>
              <a:off x="2694385" y="2844404"/>
              <a:ext cx="1731169" cy="1325165"/>
            </a:xfrm>
            <a:prstGeom prst="roundRect">
              <a:avLst>
                <a:gd name="adj" fmla="val 13380"/>
              </a:avLst>
            </a:prstGeom>
            <a:solidFill>
              <a:srgbClr val="0070C0">
                <a:alpha val="79999"/>
              </a:srgbClr>
            </a:solidFill>
            <a:ln>
              <a:noFill/>
            </a:ln>
          </p:spPr>
          <p:txBody>
            <a:bodyPr lIns="68579" tIns="34289" rIns="68579"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49" name="文本框 22"/>
            <p:cNvSpPr>
              <a:spLocks noChangeArrowheads="1"/>
            </p:cNvSpPr>
            <p:nvPr>
              <p:custDataLst>
                <p:tags r:id="rId9"/>
              </p:custDataLst>
            </p:nvPr>
          </p:nvSpPr>
          <p:spPr bwMode="auto">
            <a:xfrm>
              <a:off x="3005137" y="3126581"/>
              <a:ext cx="11096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500" dirty="0">
                  <a:solidFill>
                    <a:schemeClr val="bg1"/>
                  </a:solidFill>
                  <a:latin typeface="+mn-lt"/>
                  <a:ea typeface="+mn-ea"/>
                  <a:cs typeface="+mn-ea"/>
                  <a:sym typeface="+mn-lt"/>
                </a:rPr>
                <a:t>4</a:t>
              </a:r>
              <a:endParaRPr lang="en-US" altLang="zh-CN" sz="4500" dirty="0">
                <a:solidFill>
                  <a:schemeClr val="bg1"/>
                </a:solidFill>
                <a:latin typeface="+mn-lt"/>
                <a:ea typeface="+mn-ea"/>
                <a:cs typeface="+mn-ea"/>
                <a:sym typeface="+mn-lt"/>
              </a:endParaRPr>
            </a:p>
          </p:txBody>
        </p:sp>
      </p:grpSp>
      <p:grpSp>
        <p:nvGrpSpPr>
          <p:cNvPr id="5" name="组合 4"/>
          <p:cNvGrpSpPr/>
          <p:nvPr>
            <p:custDataLst>
              <p:tags r:id="rId10"/>
            </p:custDataLst>
          </p:nvPr>
        </p:nvGrpSpPr>
        <p:grpSpPr>
          <a:xfrm>
            <a:off x="4718449" y="2844405"/>
            <a:ext cx="1731169" cy="1325165"/>
            <a:chOff x="4718448" y="2844404"/>
            <a:chExt cx="1731169" cy="1325165"/>
          </a:xfrm>
        </p:grpSpPr>
        <p:sp>
          <p:nvSpPr>
            <p:cNvPr id="38" name="圆角矩形 10"/>
            <p:cNvSpPr>
              <a:spLocks noChangeArrowheads="1"/>
            </p:cNvSpPr>
            <p:nvPr>
              <p:custDataLst>
                <p:tags r:id="rId11"/>
              </p:custDataLst>
            </p:nvPr>
          </p:nvSpPr>
          <p:spPr bwMode="auto">
            <a:xfrm>
              <a:off x="4718448" y="2844404"/>
              <a:ext cx="1731169" cy="1325165"/>
            </a:xfrm>
            <a:prstGeom prst="roundRect">
              <a:avLst>
                <a:gd name="adj" fmla="val 13380"/>
              </a:avLst>
            </a:prstGeom>
            <a:solidFill>
              <a:schemeClr val="bg1">
                <a:lumMod val="50000"/>
                <a:alpha val="79999"/>
              </a:schemeClr>
            </a:solidFill>
            <a:ln>
              <a:noFill/>
            </a:ln>
          </p:spPr>
          <p:txBody>
            <a:bodyPr lIns="68579" tIns="34289" rIns="68579"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50" name="文本框 23"/>
            <p:cNvSpPr>
              <a:spLocks noChangeArrowheads="1"/>
            </p:cNvSpPr>
            <p:nvPr>
              <p:custDataLst>
                <p:tags r:id="rId12"/>
              </p:custDataLst>
            </p:nvPr>
          </p:nvSpPr>
          <p:spPr bwMode="auto">
            <a:xfrm>
              <a:off x="5029200" y="3126581"/>
              <a:ext cx="11096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4500" dirty="0">
                  <a:solidFill>
                    <a:srgbClr val="FFFFFF"/>
                  </a:solidFill>
                  <a:latin typeface="+mn-lt"/>
                  <a:ea typeface="+mn-ea"/>
                  <a:cs typeface="+mn-ea"/>
                  <a:sym typeface="+mn-lt"/>
                </a:rPr>
                <a:t>3</a:t>
              </a:r>
              <a:endParaRPr lang="en-US" altLang="zh-CN" sz="4500" dirty="0">
                <a:solidFill>
                  <a:srgbClr val="FFFFFF"/>
                </a:solidFill>
                <a:latin typeface="+mn-lt"/>
                <a:ea typeface="+mn-ea"/>
                <a:cs typeface="+mn-ea"/>
                <a:sym typeface="+mn-lt"/>
              </a:endParaRPr>
            </a:p>
          </p:txBody>
        </p:sp>
      </p:grpSp>
      <p:grpSp>
        <p:nvGrpSpPr>
          <p:cNvPr id="51" name="组合 27"/>
          <p:cNvGrpSpPr/>
          <p:nvPr>
            <p:custDataLst>
              <p:tags r:id="rId13"/>
            </p:custDataLst>
          </p:nvPr>
        </p:nvGrpSpPr>
        <p:grpSpPr bwMode="auto">
          <a:xfrm>
            <a:off x="733426" y="1383506"/>
            <a:ext cx="1790521" cy="1521199"/>
            <a:chOff x="0" y="0"/>
            <a:chExt cx="2387532" cy="2028540"/>
          </a:xfrm>
        </p:grpSpPr>
        <p:sp>
          <p:nvSpPr>
            <p:cNvPr id="52" name="矩形 25"/>
            <p:cNvSpPr>
              <a:spLocks noChangeArrowheads="1"/>
            </p:cNvSpPr>
            <p:nvPr>
              <p:custDataLst>
                <p:tags r:id="rId14"/>
              </p:custDataLst>
            </p:nvPr>
          </p:nvSpPr>
          <p:spPr bwMode="auto">
            <a:xfrm>
              <a:off x="0" y="432358"/>
              <a:ext cx="2387532" cy="159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ts val="1725"/>
                </a:lnSpc>
                <a:spcBef>
                  <a:spcPct val="0"/>
                </a:spcBef>
                <a:spcAft>
                  <a:spcPct val="0"/>
                </a:spcAft>
              </a:pPr>
              <a:r>
                <a:rPr lang="zh-CN" altLang="en-US" sz="1400" dirty="0">
                  <a:solidFill>
                    <a:srgbClr val="262626"/>
                  </a:solidFill>
                  <a:latin typeface="+mn-lt"/>
                  <a:ea typeface="+mn-ea"/>
                  <a:cs typeface="+mn-ea"/>
                  <a:sym typeface="+mn-ea"/>
                </a:rPr>
                <a:t>新增部门</a:t>
              </a:r>
              <a:r>
                <a:rPr lang="zh-CN" altLang="en-US" sz="1400" dirty="0">
                  <a:solidFill>
                    <a:srgbClr val="262626"/>
                  </a:solidFill>
                  <a:latin typeface="+mn-lt"/>
                  <a:ea typeface="+mn-ea"/>
                  <a:cs typeface="+mn-ea"/>
                  <a:sym typeface="+mn-ea"/>
                </a:rPr>
                <a:t>时校验模型后存入数据库</a:t>
              </a:r>
              <a:endParaRPr lang="zh-CN" altLang="en-US" sz="1400" dirty="0">
                <a:solidFill>
                  <a:srgbClr val="262626"/>
                </a:solidFill>
                <a:latin typeface="+mn-lt"/>
                <a:ea typeface="+mn-ea"/>
                <a:cs typeface="+mn-ea"/>
                <a:sym typeface="+mn-ea"/>
              </a:endParaRPr>
            </a:p>
            <a:p>
              <a:pPr eaLnBrk="1" fontAlgn="base" hangingPunct="1">
                <a:lnSpc>
                  <a:spcPts val="1725"/>
                </a:lnSpc>
                <a:spcBef>
                  <a:spcPct val="0"/>
                </a:spcBef>
                <a:spcAft>
                  <a:spcPct val="0"/>
                </a:spcAft>
              </a:pPr>
              <a:r>
                <a:rPr lang="zh-CN" altLang="en-US" sz="1400" dirty="0">
                  <a:solidFill>
                    <a:srgbClr val="262626"/>
                  </a:solidFill>
                  <a:latin typeface="+mn-lt"/>
                  <a:ea typeface="+mn-ea"/>
                  <a:cs typeface="+mn-ea"/>
                  <a:sym typeface="+mn-lt"/>
                </a:rPr>
                <a:t>实现组织扩展，支持多层级架构</a:t>
              </a:r>
              <a:endParaRPr lang="zh-CN" altLang="en-US" sz="1400" dirty="0">
                <a:solidFill>
                  <a:srgbClr val="262626"/>
                </a:solidFill>
                <a:latin typeface="+mn-lt"/>
                <a:ea typeface="+mn-ea"/>
                <a:cs typeface="+mn-ea"/>
              </a:endParaRPr>
            </a:p>
            <a:p>
              <a:pPr eaLnBrk="1" fontAlgn="base" hangingPunct="1">
                <a:lnSpc>
                  <a:spcPts val="1725"/>
                </a:lnSpc>
                <a:spcBef>
                  <a:spcPct val="0"/>
                </a:spcBef>
                <a:spcAft>
                  <a:spcPct val="0"/>
                </a:spcAft>
              </a:pPr>
              <a:endParaRPr lang="zh-CN" altLang="en-US" sz="1400" dirty="0">
                <a:solidFill>
                  <a:srgbClr val="262626"/>
                </a:solidFill>
                <a:latin typeface="+mn-lt"/>
                <a:ea typeface="+mn-ea"/>
                <a:cs typeface="+mn-ea"/>
                <a:sym typeface="+mn-lt"/>
              </a:endParaRPr>
            </a:p>
          </p:txBody>
        </p:sp>
        <p:sp>
          <p:nvSpPr>
            <p:cNvPr id="53" name="文本框 26"/>
            <p:cNvSpPr>
              <a:spLocks noChangeArrowheads="1"/>
            </p:cNvSpPr>
            <p:nvPr>
              <p:custDataLst>
                <p:tags r:id="rId15"/>
              </p:custDataLst>
            </p:nvPr>
          </p:nvSpPr>
          <p:spPr bwMode="auto">
            <a:xfrm>
              <a:off x="0" y="0"/>
              <a:ext cx="1872343" cy="39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1218565" fontAlgn="base">
                <a:lnSpc>
                  <a:spcPts val="1600"/>
                </a:lnSpc>
                <a:spcBef>
                  <a:spcPct val="0"/>
                </a:spcBef>
                <a:spcAft>
                  <a:spcPct val="0"/>
                </a:spcAft>
              </a:pPr>
              <a:r>
                <a:rPr lang="zh-CN" altLang="en-US" b="1" dirty="0">
                  <a:solidFill>
                    <a:prstClr val="black">
                      <a:lumMod val="75000"/>
                      <a:lumOff val="25000"/>
                    </a:prstClr>
                  </a:solidFill>
                  <a:latin typeface="+mn-lt"/>
                  <a:ea typeface="+mn-ea"/>
                  <a:cs typeface="+mn-ea"/>
                  <a:sym typeface="+mn-lt"/>
                </a:rPr>
                <a:t>新增部门</a:t>
              </a:r>
              <a:endParaRPr lang="zh-CN" altLang="en-US" b="1" dirty="0">
                <a:solidFill>
                  <a:prstClr val="black">
                    <a:lumMod val="75000"/>
                    <a:lumOff val="25000"/>
                  </a:prstClr>
                </a:solidFill>
                <a:latin typeface="+mn-lt"/>
                <a:ea typeface="+mn-ea"/>
                <a:cs typeface="+mn-ea"/>
                <a:sym typeface="+mn-lt"/>
              </a:endParaRPr>
            </a:p>
          </p:txBody>
        </p:sp>
      </p:grpSp>
      <p:grpSp>
        <p:nvGrpSpPr>
          <p:cNvPr id="54" name="组合 28"/>
          <p:cNvGrpSpPr/>
          <p:nvPr>
            <p:custDataLst>
              <p:tags r:id="rId16"/>
            </p:custDataLst>
          </p:nvPr>
        </p:nvGrpSpPr>
        <p:grpSpPr bwMode="auto">
          <a:xfrm>
            <a:off x="605790" y="2912110"/>
            <a:ext cx="1868805" cy="1009016"/>
            <a:chOff x="-104137" y="0"/>
            <a:chExt cx="2491669" cy="1192399"/>
          </a:xfrm>
        </p:grpSpPr>
        <p:sp>
          <p:nvSpPr>
            <p:cNvPr id="55" name="矩形 29"/>
            <p:cNvSpPr>
              <a:spLocks noChangeArrowheads="1"/>
            </p:cNvSpPr>
            <p:nvPr>
              <p:custDataLst>
                <p:tags r:id="rId17"/>
              </p:custDataLst>
            </p:nvPr>
          </p:nvSpPr>
          <p:spPr bwMode="auto">
            <a:xfrm>
              <a:off x="-104137" y="562056"/>
              <a:ext cx="2491669" cy="6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ts val="1725"/>
                </a:lnSpc>
                <a:spcBef>
                  <a:spcPct val="0"/>
                </a:spcBef>
                <a:spcAft>
                  <a:spcPct val="0"/>
                </a:spcAft>
              </a:pPr>
              <a:r>
                <a:rPr lang="zh-CN" altLang="en-US" sz="1400" dirty="0">
                  <a:solidFill>
                    <a:srgbClr val="262626"/>
                  </a:solidFill>
                  <a:cs typeface="+mn-ea"/>
                  <a:sym typeface="+mn-ea"/>
                </a:rPr>
                <a:t>查看部门编号，部门名称，部门电话</a:t>
              </a:r>
              <a:endParaRPr lang="zh-CN" altLang="en-US" sz="1400" dirty="0">
                <a:solidFill>
                  <a:srgbClr val="262626"/>
                </a:solidFill>
                <a:latin typeface="+mn-lt"/>
                <a:ea typeface="+mn-ea"/>
                <a:cs typeface="+mn-ea"/>
                <a:sym typeface="+mn-ea"/>
              </a:endParaRPr>
            </a:p>
          </p:txBody>
        </p:sp>
        <p:sp>
          <p:nvSpPr>
            <p:cNvPr id="56" name="文本框 30"/>
            <p:cNvSpPr>
              <a:spLocks noChangeArrowheads="1"/>
            </p:cNvSpPr>
            <p:nvPr>
              <p:custDataLst>
                <p:tags r:id="rId18"/>
              </p:custDataLst>
            </p:nvPr>
          </p:nvSpPr>
          <p:spPr bwMode="auto">
            <a:xfrm>
              <a:off x="0" y="0"/>
              <a:ext cx="2178450" cy="35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1218565" fontAlgn="base">
                <a:lnSpc>
                  <a:spcPts val="1600"/>
                </a:lnSpc>
                <a:spcBef>
                  <a:spcPct val="0"/>
                </a:spcBef>
                <a:spcAft>
                  <a:spcPct val="0"/>
                </a:spcAft>
              </a:pPr>
              <a:r>
                <a:rPr lang="zh-CN" altLang="en-US" b="1" dirty="0">
                  <a:solidFill>
                    <a:prstClr val="black">
                      <a:lumMod val="75000"/>
                      <a:lumOff val="25000"/>
                    </a:prstClr>
                  </a:solidFill>
                  <a:latin typeface="+mn-lt"/>
                  <a:ea typeface="+mn-ea"/>
                  <a:cs typeface="+mn-ea"/>
                  <a:sym typeface="+mn-lt"/>
                </a:rPr>
                <a:t>部门</a:t>
              </a:r>
              <a:r>
                <a:rPr lang="zh-CN" altLang="en-US" b="1" dirty="0">
                  <a:solidFill>
                    <a:prstClr val="black">
                      <a:lumMod val="75000"/>
                      <a:lumOff val="25000"/>
                    </a:prstClr>
                  </a:solidFill>
                  <a:latin typeface="+mn-lt"/>
                  <a:ea typeface="+mn-ea"/>
                  <a:cs typeface="+mn-ea"/>
                  <a:sym typeface="+mn-lt"/>
                </a:rPr>
                <a:t>详情</a:t>
              </a:r>
              <a:endParaRPr lang="zh-CN" altLang="en-US" b="1" dirty="0">
                <a:solidFill>
                  <a:prstClr val="black">
                    <a:lumMod val="75000"/>
                    <a:lumOff val="25000"/>
                  </a:prstClr>
                </a:solidFill>
                <a:latin typeface="+mn-lt"/>
                <a:ea typeface="+mn-ea"/>
                <a:cs typeface="+mn-ea"/>
                <a:sym typeface="+mn-lt"/>
              </a:endParaRPr>
            </a:p>
          </p:txBody>
        </p:sp>
      </p:grpSp>
      <p:grpSp>
        <p:nvGrpSpPr>
          <p:cNvPr id="57" name="组合 34"/>
          <p:cNvGrpSpPr/>
          <p:nvPr>
            <p:custDataLst>
              <p:tags r:id="rId19"/>
            </p:custDataLst>
          </p:nvPr>
        </p:nvGrpSpPr>
        <p:grpSpPr bwMode="auto">
          <a:xfrm>
            <a:off x="6507084" y="1295876"/>
            <a:ext cx="1938020" cy="1265555"/>
            <a:chOff x="-196421" y="-116782"/>
            <a:chExt cx="2583954" cy="1686566"/>
          </a:xfrm>
        </p:grpSpPr>
        <p:sp>
          <p:nvSpPr>
            <p:cNvPr id="58" name="矩形 32"/>
            <p:cNvSpPr>
              <a:spLocks noChangeArrowheads="1"/>
            </p:cNvSpPr>
            <p:nvPr>
              <p:custDataLst>
                <p:tags r:id="rId20"/>
              </p:custDataLst>
            </p:nvPr>
          </p:nvSpPr>
          <p:spPr bwMode="auto">
            <a:xfrm>
              <a:off x="-196421" y="522979"/>
              <a:ext cx="2583954" cy="104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ts val="1725"/>
                </a:lnSpc>
                <a:spcBef>
                  <a:spcPct val="0"/>
                </a:spcBef>
                <a:spcAft>
                  <a:spcPct val="0"/>
                </a:spcAft>
              </a:pPr>
              <a:r>
                <a:rPr lang="zh-CN" altLang="en-US" sz="1200" dirty="0">
                  <a:solidFill>
                    <a:srgbClr val="262626"/>
                  </a:solidFill>
                  <a:latin typeface="+mn-lt"/>
                  <a:ea typeface="+mn-ea"/>
                  <a:cs typeface="+mn-ea"/>
                  <a:sym typeface="+mn-lt"/>
                </a:rPr>
                <a:t>检查关联员工后更新数据，</a:t>
              </a:r>
              <a:endParaRPr lang="zh-CN" altLang="en-US" sz="1200" dirty="0">
                <a:solidFill>
                  <a:srgbClr val="262626"/>
                </a:solidFill>
                <a:latin typeface="+mn-lt"/>
                <a:ea typeface="+mn-ea"/>
                <a:cs typeface="+mn-ea"/>
                <a:sym typeface="+mn-lt"/>
              </a:endParaRPr>
            </a:p>
            <a:p>
              <a:pPr eaLnBrk="1" fontAlgn="base" hangingPunct="1">
                <a:lnSpc>
                  <a:spcPts val="1725"/>
                </a:lnSpc>
                <a:spcBef>
                  <a:spcPct val="0"/>
                </a:spcBef>
                <a:spcAft>
                  <a:spcPct val="0"/>
                </a:spcAft>
              </a:pPr>
              <a:r>
                <a:rPr lang="zh-CN" altLang="en-US" sz="1200" dirty="0">
                  <a:solidFill>
                    <a:srgbClr val="262626"/>
                  </a:solidFill>
                  <a:latin typeface="+mn-lt"/>
                  <a:ea typeface="+mn-ea"/>
                  <a:cs typeface="+mn-ea"/>
                  <a:sym typeface="+mn-lt"/>
                </a:rPr>
                <a:t>能够动态调整部门属性，数据实时同步</a:t>
              </a:r>
              <a:endParaRPr lang="zh-CN" altLang="en-US" sz="1200" dirty="0">
                <a:solidFill>
                  <a:srgbClr val="262626"/>
                </a:solidFill>
                <a:latin typeface="+mn-lt"/>
                <a:ea typeface="+mn-ea"/>
                <a:cs typeface="+mn-ea"/>
                <a:sym typeface="+mn-lt"/>
              </a:endParaRPr>
            </a:p>
          </p:txBody>
        </p:sp>
        <p:sp>
          <p:nvSpPr>
            <p:cNvPr id="59" name="文本框 33"/>
            <p:cNvSpPr>
              <a:spLocks noChangeArrowheads="1"/>
            </p:cNvSpPr>
            <p:nvPr>
              <p:custDataLst>
                <p:tags r:id="rId21"/>
              </p:custDataLst>
            </p:nvPr>
          </p:nvSpPr>
          <p:spPr bwMode="auto">
            <a:xfrm>
              <a:off x="-59265" y="-116782"/>
              <a:ext cx="2268156" cy="78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1218565" fontAlgn="base">
                <a:lnSpc>
                  <a:spcPts val="1600"/>
                </a:lnSpc>
                <a:spcBef>
                  <a:spcPct val="0"/>
                </a:spcBef>
                <a:spcAft>
                  <a:spcPct val="0"/>
                </a:spcAft>
              </a:pPr>
              <a:r>
                <a:rPr lang="zh-CN" altLang="en-US" b="1" dirty="0">
                  <a:solidFill>
                    <a:prstClr val="black">
                      <a:lumMod val="75000"/>
                      <a:lumOff val="25000"/>
                    </a:prstClr>
                  </a:solidFill>
                  <a:latin typeface="+mn-lt"/>
                  <a:ea typeface="+mn-ea"/>
                  <a:cs typeface="+mn-ea"/>
                  <a:sym typeface="+mn-lt"/>
                </a:rPr>
                <a:t>修改部门</a:t>
              </a:r>
              <a:r>
                <a:rPr lang="zh-CN" altLang="en-US" b="1" dirty="0">
                  <a:solidFill>
                    <a:prstClr val="black">
                      <a:lumMod val="75000"/>
                      <a:lumOff val="25000"/>
                    </a:prstClr>
                  </a:solidFill>
                  <a:latin typeface="+mn-lt"/>
                  <a:ea typeface="+mn-ea"/>
                  <a:cs typeface="+mn-ea"/>
                  <a:sym typeface="+mn-lt"/>
                </a:rPr>
                <a:t>信息</a:t>
              </a:r>
              <a:endParaRPr lang="zh-CN" altLang="en-US" b="1" dirty="0">
                <a:solidFill>
                  <a:prstClr val="black">
                    <a:lumMod val="75000"/>
                    <a:lumOff val="25000"/>
                  </a:prstClr>
                </a:solidFill>
                <a:latin typeface="+mn-lt"/>
                <a:ea typeface="+mn-ea"/>
                <a:cs typeface="+mn-ea"/>
                <a:sym typeface="+mn-lt"/>
              </a:endParaRPr>
            </a:p>
          </p:txBody>
        </p:sp>
      </p:grpSp>
      <p:grpSp>
        <p:nvGrpSpPr>
          <p:cNvPr id="60" name="组合 35"/>
          <p:cNvGrpSpPr/>
          <p:nvPr>
            <p:custDataLst>
              <p:tags r:id="rId22"/>
            </p:custDataLst>
          </p:nvPr>
        </p:nvGrpSpPr>
        <p:grpSpPr bwMode="auto">
          <a:xfrm>
            <a:off x="6660515" y="2973945"/>
            <a:ext cx="1790700" cy="955046"/>
            <a:chOff x="0" y="0"/>
            <a:chExt cx="2387533" cy="1272763"/>
          </a:xfrm>
        </p:grpSpPr>
        <p:sp>
          <p:nvSpPr>
            <p:cNvPr id="61" name="矩形 36"/>
            <p:cNvSpPr>
              <a:spLocks noChangeArrowheads="1"/>
            </p:cNvSpPr>
            <p:nvPr>
              <p:custDataLst>
                <p:tags r:id="rId23"/>
              </p:custDataLst>
            </p:nvPr>
          </p:nvSpPr>
          <p:spPr bwMode="auto">
            <a:xfrm>
              <a:off x="0" y="561916"/>
              <a:ext cx="2387533" cy="71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lnSpc>
                  <a:spcPts val="1725"/>
                </a:lnSpc>
                <a:spcBef>
                  <a:spcPct val="0"/>
                </a:spcBef>
                <a:spcAft>
                  <a:spcPct val="0"/>
                </a:spcAft>
              </a:pPr>
              <a:r>
                <a:rPr lang="zh-CN" altLang="en-US" sz="1200" dirty="0">
                  <a:solidFill>
                    <a:srgbClr val="262626"/>
                  </a:solidFill>
                  <a:latin typeface="+mn-lt"/>
                  <a:ea typeface="+mn-ea"/>
                  <a:cs typeface="+mn-ea"/>
                  <a:sym typeface="+mn-lt"/>
                </a:rPr>
                <a:t>无关联员工时才允许删除</a:t>
              </a:r>
              <a:endParaRPr lang="zh-CN" altLang="en-US" sz="1200" dirty="0">
                <a:solidFill>
                  <a:srgbClr val="262626"/>
                </a:solidFill>
                <a:latin typeface="+mn-lt"/>
                <a:ea typeface="+mn-ea"/>
                <a:cs typeface="+mn-ea"/>
                <a:sym typeface="+mn-lt"/>
              </a:endParaRPr>
            </a:p>
          </p:txBody>
        </p:sp>
        <p:sp>
          <p:nvSpPr>
            <p:cNvPr id="62" name="文本框 37"/>
            <p:cNvSpPr>
              <a:spLocks noChangeArrowheads="1"/>
            </p:cNvSpPr>
            <p:nvPr>
              <p:custDataLst>
                <p:tags r:id="rId24"/>
              </p:custDataLst>
            </p:nvPr>
          </p:nvSpPr>
          <p:spPr bwMode="auto">
            <a:xfrm>
              <a:off x="0" y="0"/>
              <a:ext cx="1872343" cy="39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1218565" fontAlgn="base">
                <a:lnSpc>
                  <a:spcPts val="1600"/>
                </a:lnSpc>
                <a:spcBef>
                  <a:spcPct val="0"/>
                </a:spcBef>
                <a:spcAft>
                  <a:spcPct val="0"/>
                </a:spcAft>
              </a:pPr>
              <a:r>
                <a:rPr lang="zh-CN" altLang="en-US" b="1" dirty="0">
                  <a:solidFill>
                    <a:prstClr val="black">
                      <a:lumMod val="75000"/>
                      <a:lumOff val="25000"/>
                    </a:prstClr>
                  </a:solidFill>
                  <a:latin typeface="+mn-lt"/>
                  <a:ea typeface="+mn-ea"/>
                  <a:cs typeface="+mn-ea"/>
                  <a:sym typeface="+mn-lt"/>
                </a:rPr>
                <a:t>删除</a:t>
              </a:r>
              <a:r>
                <a:rPr lang="zh-CN" altLang="en-US" b="1" dirty="0">
                  <a:solidFill>
                    <a:prstClr val="black">
                      <a:lumMod val="75000"/>
                      <a:lumOff val="25000"/>
                    </a:prstClr>
                  </a:solidFill>
                  <a:latin typeface="+mn-lt"/>
                  <a:ea typeface="+mn-ea"/>
                  <a:cs typeface="+mn-ea"/>
                  <a:sym typeface="+mn-lt"/>
                </a:rPr>
                <a:t>部门</a:t>
              </a:r>
              <a:endParaRPr lang="zh-CN" altLang="en-US" b="1" dirty="0">
                <a:solidFill>
                  <a:prstClr val="black">
                    <a:lumMod val="75000"/>
                    <a:lumOff val="25000"/>
                  </a:prstClr>
                </a:solidFill>
                <a:latin typeface="+mn-lt"/>
                <a:ea typeface="+mn-ea"/>
                <a:cs typeface="+mn-ea"/>
                <a:sym typeface="+mn-lt"/>
              </a:endParaRPr>
            </a:p>
          </p:txBody>
        </p:sp>
      </p:grpSp>
      <p:sp>
        <p:nvSpPr>
          <p:cNvPr id="7" name="文本框 6"/>
          <p:cNvSpPr txBox="1"/>
          <p:nvPr/>
        </p:nvSpPr>
        <p:spPr>
          <a:xfrm>
            <a:off x="395605" y="123825"/>
            <a:ext cx="2787650" cy="521970"/>
          </a:xfrm>
          <a:prstGeom prst="rect">
            <a:avLst/>
          </a:prstGeom>
          <a:noFill/>
        </p:spPr>
        <p:txBody>
          <a:bodyPr wrap="square" rtlCol="0">
            <a:spAutoFit/>
          </a:bodyPr>
          <a:p>
            <a:pPr algn="l"/>
            <a:r>
              <a:rPr lang="zh-CN" altLang="en-US" sz="2800" dirty="0">
                <a:solidFill>
                  <a:prstClr val="white"/>
                </a:solidFill>
                <a:cs typeface="+mn-ea"/>
                <a:sym typeface="+mn-lt"/>
              </a:rPr>
              <a:t>部门管理模块</a:t>
            </a:r>
            <a:endParaRPr lang="zh-CN" altLang="en-US" sz="2800" dirty="0">
              <a:solidFill>
                <a:prstClr val="white"/>
              </a:solidFill>
              <a:cs typeface="+mn-ea"/>
              <a:sym typeface="+mn-lt"/>
            </a:endParaRPr>
          </a:p>
        </p:txBody>
      </p:sp>
      <p:pic>
        <p:nvPicPr>
          <p:cNvPr id="9" name="图片 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771525"/>
            <a:ext cx="3843020" cy="1800225"/>
          </a:xfrm>
          <a:prstGeom prst="rect">
            <a:avLst/>
          </a:prstGeom>
        </p:spPr>
      </p:pic>
      <p:pic>
        <p:nvPicPr>
          <p:cNvPr id="3" name="图片 2"/>
          <p:cNvPicPr>
            <a:picLocks noChangeAspect="1"/>
          </p:cNvPicPr>
          <p:nvPr/>
        </p:nvPicPr>
        <p:blipFill>
          <a:blip r:embed="rId2"/>
          <a:stretch>
            <a:fillRect/>
          </a:stretch>
        </p:blipFill>
        <p:spPr>
          <a:xfrm>
            <a:off x="0" y="2715895"/>
            <a:ext cx="3878580" cy="2025650"/>
          </a:xfrm>
          <a:prstGeom prst="rect">
            <a:avLst/>
          </a:prstGeom>
        </p:spPr>
      </p:pic>
      <p:pic>
        <p:nvPicPr>
          <p:cNvPr id="4" name="图片 3"/>
          <p:cNvPicPr>
            <a:picLocks noChangeAspect="1"/>
          </p:cNvPicPr>
          <p:nvPr/>
        </p:nvPicPr>
        <p:blipFill>
          <a:blip r:embed="rId3"/>
          <a:stretch>
            <a:fillRect/>
          </a:stretch>
        </p:blipFill>
        <p:spPr>
          <a:xfrm>
            <a:off x="4356100" y="1635760"/>
            <a:ext cx="3940810" cy="2091055"/>
          </a:xfrm>
          <a:prstGeom prst="rect">
            <a:avLst/>
          </a:prstGeom>
        </p:spPr>
      </p:pic>
      <p:sp>
        <p:nvSpPr>
          <p:cNvPr id="7" name="文本框 6"/>
          <p:cNvSpPr txBox="1"/>
          <p:nvPr/>
        </p:nvSpPr>
        <p:spPr>
          <a:xfrm>
            <a:off x="395605" y="123825"/>
            <a:ext cx="2787650" cy="521970"/>
          </a:xfrm>
          <a:prstGeom prst="rect">
            <a:avLst/>
          </a:prstGeom>
          <a:noFill/>
        </p:spPr>
        <p:txBody>
          <a:bodyPr wrap="square" rtlCol="0">
            <a:spAutoFit/>
          </a:bodyPr>
          <a:p>
            <a:pPr algn="l"/>
            <a:r>
              <a:rPr lang="zh-CN" altLang="en-US" sz="2800" dirty="0">
                <a:solidFill>
                  <a:prstClr val="white"/>
                </a:solidFill>
                <a:cs typeface="+mn-ea"/>
                <a:sym typeface="+mn-lt"/>
              </a:rPr>
              <a:t>部门管理模块</a:t>
            </a:r>
            <a:endParaRPr lang="zh-CN" altLang="en-US" sz="2800" dirty="0">
              <a:solidFill>
                <a:prstClr val="white"/>
              </a:solidFill>
              <a:cs typeface="+mn-ea"/>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ECB019B1-382A-4266-B25C-5B523AA43C14-4" descr="wps"/>
          <p:cNvPicPr>
            <a:picLocks noChangeAspect="1"/>
          </p:cNvPicPr>
          <p:nvPr/>
        </p:nvPicPr>
        <p:blipFill>
          <a:blip r:embed="rId1"/>
          <a:stretch>
            <a:fillRect/>
          </a:stretch>
        </p:blipFill>
        <p:spPr>
          <a:xfrm>
            <a:off x="1937068" y="51435"/>
            <a:ext cx="5269865" cy="4906010"/>
          </a:xfrm>
          <a:prstGeom prst="rect">
            <a:avLst/>
          </a:prstGeom>
          <a:noFill/>
          <a:ln>
            <a:noFill/>
          </a:ln>
        </p:spPr>
      </p:pic>
      <p:sp>
        <p:nvSpPr>
          <p:cNvPr id="3" name="文本框 2"/>
          <p:cNvSpPr txBox="1"/>
          <p:nvPr/>
        </p:nvSpPr>
        <p:spPr>
          <a:xfrm>
            <a:off x="184785" y="162560"/>
            <a:ext cx="2371090" cy="398780"/>
          </a:xfrm>
          <a:prstGeom prst="rect">
            <a:avLst/>
          </a:prstGeom>
          <a:noFill/>
        </p:spPr>
        <p:txBody>
          <a:bodyPr wrap="square" rtlCol="0">
            <a:spAutoFit/>
          </a:bodyPr>
          <a:p>
            <a:r>
              <a:rPr lang="zh-CN" altLang="en-US" sz="2000">
                <a:solidFill>
                  <a:schemeClr val="bg1"/>
                </a:solidFill>
                <a:sym typeface="+mn-ea"/>
              </a:rPr>
              <a:t>部门管理总流程图</a:t>
            </a:r>
            <a:endParaRPr lang="zh-CN" altLang="en-US" sz="2000">
              <a:solidFill>
                <a:schemeClr val="bg1"/>
              </a:solidFill>
              <a:sym typeface="+mn-ea"/>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
          <p:cNvSpPr>
            <a:spLocks noChangeArrowheads="1"/>
          </p:cNvSpPr>
          <p:nvPr/>
        </p:nvSpPr>
        <p:spPr bwMode="auto">
          <a:xfrm>
            <a:off x="3183732" y="0"/>
            <a:ext cx="5960269" cy="5143500"/>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5123" name="矩形 15"/>
          <p:cNvSpPr>
            <a:spLocks noChangeArrowheads="1"/>
          </p:cNvSpPr>
          <p:nvPr/>
        </p:nvSpPr>
        <p:spPr bwMode="auto">
          <a:xfrm>
            <a:off x="3006329" y="0"/>
            <a:ext cx="70247" cy="5143500"/>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5125" name="文本框 52"/>
          <p:cNvSpPr>
            <a:spLocks noChangeArrowheads="1"/>
          </p:cNvSpPr>
          <p:nvPr/>
        </p:nvSpPr>
        <p:spPr bwMode="auto">
          <a:xfrm>
            <a:off x="395537" y="1275161"/>
            <a:ext cx="2502445" cy="65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3800" b="1" dirty="0">
                <a:solidFill>
                  <a:srgbClr val="FFFFFF"/>
                </a:solidFill>
                <a:latin typeface="+mn-lt"/>
                <a:ea typeface="+mn-ea"/>
                <a:cs typeface="+mn-ea"/>
                <a:sym typeface="+mn-lt"/>
              </a:rPr>
              <a:t>第</a:t>
            </a:r>
            <a:r>
              <a:rPr lang="zh-CN" altLang="en-US" sz="3800" b="1" dirty="0">
                <a:solidFill>
                  <a:srgbClr val="FFFFFF"/>
                </a:solidFill>
                <a:latin typeface="+mn-lt"/>
                <a:ea typeface="+mn-ea"/>
                <a:cs typeface="+mn-ea"/>
                <a:sym typeface="+mn-lt"/>
              </a:rPr>
              <a:t>三部分</a:t>
            </a:r>
            <a:endParaRPr lang="zh-CN" altLang="en-US" sz="3800" b="1" dirty="0">
              <a:solidFill>
                <a:srgbClr val="FFFFFF"/>
              </a:solidFill>
              <a:latin typeface="+mn-lt"/>
              <a:ea typeface="+mn-ea"/>
              <a:cs typeface="+mn-ea"/>
              <a:sym typeface="+mn-lt"/>
            </a:endParaRPr>
          </a:p>
        </p:txBody>
      </p:sp>
      <p:pic>
        <p:nvPicPr>
          <p:cNvPr id="2" name="图片 1"/>
          <p:cNvPicPr>
            <a:picLocks noChangeAspect="1"/>
          </p:cNvPicPr>
          <p:nvPr/>
        </p:nvPicPr>
        <p:blipFill>
          <a:blip r:embed="rId1"/>
          <a:stretch>
            <a:fillRect/>
          </a:stretch>
        </p:blipFill>
        <p:spPr>
          <a:xfrm>
            <a:off x="0" y="-635"/>
            <a:ext cx="10118090" cy="5709285"/>
          </a:xfrm>
          <a:prstGeom prst="rect">
            <a:avLst/>
          </a:prstGeom>
        </p:spPr>
      </p:pic>
    </p:spTree>
  </p:cSld>
  <p:clrMapOvr>
    <a:masterClrMapping/>
  </p:clrMapOvr>
  <p:transition spd="med">
    <p:fade/>
    <p:sndAc>
      <p:stSnd>
        <p:snd r:embed="rId2" name="hammer.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229513" y="51470"/>
            <a:ext cx="26200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职位管理</a:t>
            </a:r>
            <a:r>
              <a:rPr lang="zh-CN" altLang="en-US" sz="3200" dirty="0">
                <a:solidFill>
                  <a:prstClr val="white"/>
                </a:solidFill>
                <a:cs typeface="+mn-ea"/>
                <a:sym typeface="+mn-lt"/>
              </a:rPr>
              <a:t>模块</a:t>
            </a:r>
            <a:endParaRPr lang="zh-CN" altLang="en-US" sz="3200" dirty="0">
              <a:solidFill>
                <a:prstClr val="white"/>
              </a:solidFill>
              <a:cs typeface="+mn-ea"/>
              <a:sym typeface="+mn-lt"/>
            </a:endParaRPr>
          </a:p>
        </p:txBody>
      </p:sp>
      <p:sp>
        <p:nvSpPr>
          <p:cNvPr id="41" name="Shape 14693"/>
          <p:cNvSpPr/>
          <p:nvPr>
            <p:custDataLst>
              <p:tags r:id="rId1"/>
            </p:custDataLst>
          </p:nvPr>
        </p:nvSpPr>
        <p:spPr>
          <a:xfrm>
            <a:off x="2920906" y="1171856"/>
            <a:ext cx="1966671" cy="1659815"/>
          </a:xfrm>
          <a:custGeom>
            <a:avLst/>
            <a:gdLst/>
            <a:ahLst/>
            <a:cxnLst>
              <a:cxn ang="0">
                <a:pos x="wd2" y="hd2"/>
              </a:cxn>
              <a:cxn ang="5400000">
                <a:pos x="wd2" y="hd2"/>
              </a:cxn>
              <a:cxn ang="10800000">
                <a:pos x="wd2" y="hd2"/>
              </a:cxn>
              <a:cxn ang="16200000">
                <a:pos x="wd2" y="hd2"/>
              </a:cxn>
            </a:cxnLst>
            <a:rect l="0" t="0" r="r" b="b"/>
            <a:pathLst>
              <a:path w="21600" h="21600" extrusionOk="0">
                <a:moveTo>
                  <a:pt x="18057" y="12384"/>
                </a:moveTo>
                <a:cubicBezTo>
                  <a:pt x="18057" y="12384"/>
                  <a:pt x="18057" y="12384"/>
                  <a:pt x="18057" y="12384"/>
                </a:cubicBezTo>
                <a:cubicBezTo>
                  <a:pt x="15921" y="12384"/>
                  <a:pt x="14125" y="13306"/>
                  <a:pt x="12620" y="15091"/>
                </a:cubicBezTo>
                <a:cubicBezTo>
                  <a:pt x="11116" y="16819"/>
                  <a:pt x="10387" y="19008"/>
                  <a:pt x="10387" y="21485"/>
                </a:cubicBezTo>
                <a:cubicBezTo>
                  <a:pt x="10387" y="21542"/>
                  <a:pt x="10387" y="21600"/>
                  <a:pt x="10387" y="21600"/>
                </a:cubicBezTo>
                <a:cubicBezTo>
                  <a:pt x="7669" y="21600"/>
                  <a:pt x="7669" y="21600"/>
                  <a:pt x="7669" y="21600"/>
                </a:cubicBezTo>
                <a:cubicBezTo>
                  <a:pt x="7815" y="21485"/>
                  <a:pt x="7960" y="21370"/>
                  <a:pt x="8106" y="21197"/>
                </a:cubicBezTo>
                <a:cubicBezTo>
                  <a:pt x="8494" y="20736"/>
                  <a:pt x="8689" y="20218"/>
                  <a:pt x="8689" y="19584"/>
                </a:cubicBezTo>
                <a:cubicBezTo>
                  <a:pt x="8689" y="18893"/>
                  <a:pt x="8494" y="18374"/>
                  <a:pt x="8106" y="17914"/>
                </a:cubicBezTo>
                <a:cubicBezTo>
                  <a:pt x="7718" y="17453"/>
                  <a:pt x="7232" y="17222"/>
                  <a:pt x="6698" y="17222"/>
                </a:cubicBezTo>
                <a:cubicBezTo>
                  <a:pt x="6164" y="17222"/>
                  <a:pt x="5679" y="17453"/>
                  <a:pt x="5291" y="17914"/>
                </a:cubicBezTo>
                <a:cubicBezTo>
                  <a:pt x="4902" y="18374"/>
                  <a:pt x="4708" y="18893"/>
                  <a:pt x="4708" y="19584"/>
                </a:cubicBezTo>
                <a:cubicBezTo>
                  <a:pt x="4708" y="20218"/>
                  <a:pt x="4902" y="20736"/>
                  <a:pt x="5291" y="21197"/>
                </a:cubicBezTo>
                <a:cubicBezTo>
                  <a:pt x="5436" y="21370"/>
                  <a:pt x="5582" y="21485"/>
                  <a:pt x="5728" y="21600"/>
                </a:cubicBezTo>
                <a:cubicBezTo>
                  <a:pt x="2961" y="21600"/>
                  <a:pt x="2961" y="21600"/>
                  <a:pt x="2961" y="21600"/>
                </a:cubicBezTo>
                <a:cubicBezTo>
                  <a:pt x="2961" y="21542"/>
                  <a:pt x="2961" y="21542"/>
                  <a:pt x="2961" y="21485"/>
                </a:cubicBezTo>
                <a:cubicBezTo>
                  <a:pt x="2961" y="21370"/>
                  <a:pt x="2961" y="21254"/>
                  <a:pt x="2961" y="21139"/>
                </a:cubicBezTo>
                <a:cubicBezTo>
                  <a:pt x="2961" y="20678"/>
                  <a:pt x="3009" y="20160"/>
                  <a:pt x="3009" y="19699"/>
                </a:cubicBezTo>
                <a:cubicBezTo>
                  <a:pt x="0" y="17683"/>
                  <a:pt x="0" y="17683"/>
                  <a:pt x="0" y="17683"/>
                </a:cubicBezTo>
                <a:cubicBezTo>
                  <a:pt x="194" y="16416"/>
                  <a:pt x="437" y="15149"/>
                  <a:pt x="825" y="13997"/>
                </a:cubicBezTo>
                <a:cubicBezTo>
                  <a:pt x="4174" y="14227"/>
                  <a:pt x="4174" y="14227"/>
                  <a:pt x="4174" y="14227"/>
                </a:cubicBezTo>
                <a:cubicBezTo>
                  <a:pt x="4611" y="13075"/>
                  <a:pt x="5145" y="12038"/>
                  <a:pt x="5776" y="11002"/>
                </a:cubicBezTo>
                <a:cubicBezTo>
                  <a:pt x="4126" y="7315"/>
                  <a:pt x="4126" y="7315"/>
                  <a:pt x="4126" y="7315"/>
                </a:cubicBezTo>
                <a:cubicBezTo>
                  <a:pt x="4466" y="6912"/>
                  <a:pt x="4805" y="6451"/>
                  <a:pt x="5145" y="6048"/>
                </a:cubicBezTo>
                <a:cubicBezTo>
                  <a:pt x="5485" y="5645"/>
                  <a:pt x="5825" y="5242"/>
                  <a:pt x="6213" y="4838"/>
                </a:cubicBezTo>
                <a:cubicBezTo>
                  <a:pt x="9125" y="6912"/>
                  <a:pt x="9125" y="6912"/>
                  <a:pt x="9125" y="6912"/>
                </a:cubicBezTo>
                <a:cubicBezTo>
                  <a:pt x="9999" y="6163"/>
                  <a:pt x="10873" y="5530"/>
                  <a:pt x="11795" y="5069"/>
                </a:cubicBezTo>
                <a:cubicBezTo>
                  <a:pt x="11795" y="922"/>
                  <a:pt x="11795" y="922"/>
                  <a:pt x="11795" y="922"/>
                </a:cubicBezTo>
                <a:cubicBezTo>
                  <a:pt x="12717" y="518"/>
                  <a:pt x="13737" y="230"/>
                  <a:pt x="14707" y="0"/>
                </a:cubicBezTo>
                <a:cubicBezTo>
                  <a:pt x="16455" y="3571"/>
                  <a:pt x="16455" y="3571"/>
                  <a:pt x="16455" y="3571"/>
                </a:cubicBezTo>
                <a:cubicBezTo>
                  <a:pt x="16989" y="3514"/>
                  <a:pt x="17523" y="3456"/>
                  <a:pt x="18057" y="3456"/>
                </a:cubicBezTo>
                <a:cubicBezTo>
                  <a:pt x="18057" y="6970"/>
                  <a:pt x="18057" y="6970"/>
                  <a:pt x="18057" y="6970"/>
                </a:cubicBezTo>
                <a:cubicBezTo>
                  <a:pt x="18105" y="6854"/>
                  <a:pt x="18154" y="6797"/>
                  <a:pt x="18202" y="6739"/>
                </a:cubicBezTo>
                <a:cubicBezTo>
                  <a:pt x="18591" y="6278"/>
                  <a:pt x="19076" y="6048"/>
                  <a:pt x="19610" y="6048"/>
                </a:cubicBezTo>
                <a:cubicBezTo>
                  <a:pt x="20144" y="6048"/>
                  <a:pt x="20629" y="6278"/>
                  <a:pt x="21018" y="6739"/>
                </a:cubicBezTo>
                <a:cubicBezTo>
                  <a:pt x="21406" y="7200"/>
                  <a:pt x="21600" y="7718"/>
                  <a:pt x="21600" y="8352"/>
                </a:cubicBezTo>
                <a:cubicBezTo>
                  <a:pt x="21600" y="9043"/>
                  <a:pt x="21406" y="9562"/>
                  <a:pt x="21018" y="10022"/>
                </a:cubicBezTo>
                <a:cubicBezTo>
                  <a:pt x="20629" y="10483"/>
                  <a:pt x="20144" y="10714"/>
                  <a:pt x="19610" y="10714"/>
                </a:cubicBezTo>
                <a:cubicBezTo>
                  <a:pt x="19076" y="10714"/>
                  <a:pt x="18591" y="10483"/>
                  <a:pt x="18202" y="10022"/>
                </a:cubicBezTo>
                <a:cubicBezTo>
                  <a:pt x="18154" y="9965"/>
                  <a:pt x="18105" y="9907"/>
                  <a:pt x="18057" y="9792"/>
                </a:cubicBezTo>
                <a:lnTo>
                  <a:pt x="18057" y="12384"/>
                </a:lnTo>
                <a:close/>
              </a:path>
            </a:pathLst>
          </a:custGeom>
          <a:solidFill>
            <a:srgbClr val="0070C0"/>
          </a:solidFill>
          <a:ln w="19050">
            <a:solidFill>
              <a:srgbClr val="F2F2F2"/>
            </a:solidFill>
            <a:round/>
          </a:ln>
        </p:spPr>
        <p:txBody>
          <a:bodyPr lIns="0" tIns="0" rIns="0" bIns="0"/>
          <a:lstStyle/>
          <a:p>
            <a:pPr defTabSz="457200"/>
            <a:endParaRPr kern="0">
              <a:solidFill>
                <a:sysClr val="windowText" lastClr="000000"/>
              </a:solidFill>
              <a:uFill>
                <a:solidFill/>
              </a:uFill>
              <a:cs typeface="+mn-ea"/>
              <a:sym typeface="+mn-lt"/>
            </a:endParaRPr>
          </a:p>
        </p:txBody>
      </p:sp>
      <p:sp>
        <p:nvSpPr>
          <p:cNvPr id="42" name="Shape 14694"/>
          <p:cNvSpPr/>
          <p:nvPr>
            <p:custDataLst>
              <p:tags r:id="rId2"/>
            </p:custDataLst>
          </p:nvPr>
        </p:nvSpPr>
        <p:spPr>
          <a:xfrm>
            <a:off x="4565027" y="1166626"/>
            <a:ext cx="1652841" cy="1975387"/>
          </a:xfrm>
          <a:custGeom>
            <a:avLst/>
            <a:gdLst/>
            <a:ahLst/>
            <a:cxnLst>
              <a:cxn ang="0">
                <a:pos x="wd2" y="hd2"/>
              </a:cxn>
              <a:cxn ang="5400000">
                <a:pos x="wd2" y="hd2"/>
              </a:cxn>
              <a:cxn ang="10800000">
                <a:pos x="wd2" y="hd2"/>
              </a:cxn>
              <a:cxn ang="16200000">
                <a:pos x="wd2" y="hd2"/>
              </a:cxn>
            </a:cxnLst>
            <a:rect l="0" t="0" r="r" b="b"/>
            <a:pathLst>
              <a:path w="21600" h="21600" extrusionOk="0">
                <a:moveTo>
                  <a:pt x="18135" y="18210"/>
                </a:moveTo>
                <a:cubicBezTo>
                  <a:pt x="14785" y="18210"/>
                  <a:pt x="14785" y="18210"/>
                  <a:pt x="14785" y="18210"/>
                </a:cubicBezTo>
                <a:cubicBezTo>
                  <a:pt x="14785" y="18210"/>
                  <a:pt x="14843" y="18258"/>
                  <a:pt x="14843" y="18258"/>
                </a:cubicBezTo>
                <a:cubicBezTo>
                  <a:pt x="15305" y="18646"/>
                  <a:pt x="15536" y="19130"/>
                  <a:pt x="15536" y="19663"/>
                </a:cubicBezTo>
                <a:cubicBezTo>
                  <a:pt x="15536" y="20196"/>
                  <a:pt x="15305" y="20680"/>
                  <a:pt x="14843" y="21019"/>
                </a:cubicBezTo>
                <a:cubicBezTo>
                  <a:pt x="14381" y="21406"/>
                  <a:pt x="13861" y="21600"/>
                  <a:pt x="13168" y="21600"/>
                </a:cubicBezTo>
                <a:cubicBezTo>
                  <a:pt x="12533" y="21600"/>
                  <a:pt x="12013" y="21406"/>
                  <a:pt x="11551" y="21019"/>
                </a:cubicBezTo>
                <a:cubicBezTo>
                  <a:pt x="11089" y="20680"/>
                  <a:pt x="10858" y="20196"/>
                  <a:pt x="10858" y="19663"/>
                </a:cubicBezTo>
                <a:cubicBezTo>
                  <a:pt x="10858" y="19130"/>
                  <a:pt x="11089" y="18646"/>
                  <a:pt x="11551" y="18258"/>
                </a:cubicBezTo>
                <a:cubicBezTo>
                  <a:pt x="11551" y="18258"/>
                  <a:pt x="11551" y="18210"/>
                  <a:pt x="11551" y="18210"/>
                </a:cubicBezTo>
                <a:cubicBezTo>
                  <a:pt x="9125" y="18210"/>
                  <a:pt x="9125" y="18210"/>
                  <a:pt x="9125" y="18210"/>
                </a:cubicBezTo>
                <a:cubicBezTo>
                  <a:pt x="9125" y="18210"/>
                  <a:pt x="9125" y="18161"/>
                  <a:pt x="9125" y="18113"/>
                </a:cubicBezTo>
                <a:cubicBezTo>
                  <a:pt x="9125" y="16030"/>
                  <a:pt x="8201" y="14190"/>
                  <a:pt x="6411" y="12737"/>
                </a:cubicBezTo>
                <a:cubicBezTo>
                  <a:pt x="4678" y="11236"/>
                  <a:pt x="2483" y="10461"/>
                  <a:pt x="0" y="10461"/>
                </a:cubicBezTo>
                <a:cubicBezTo>
                  <a:pt x="0" y="8282"/>
                  <a:pt x="0" y="8282"/>
                  <a:pt x="0" y="8282"/>
                </a:cubicBezTo>
                <a:cubicBezTo>
                  <a:pt x="58" y="8378"/>
                  <a:pt x="116" y="8427"/>
                  <a:pt x="173" y="8475"/>
                </a:cubicBezTo>
                <a:cubicBezTo>
                  <a:pt x="635" y="8863"/>
                  <a:pt x="1213" y="9057"/>
                  <a:pt x="1848" y="9057"/>
                </a:cubicBezTo>
                <a:cubicBezTo>
                  <a:pt x="2483" y="9057"/>
                  <a:pt x="3061" y="8863"/>
                  <a:pt x="3523" y="8475"/>
                </a:cubicBezTo>
                <a:cubicBezTo>
                  <a:pt x="3985" y="8088"/>
                  <a:pt x="4216" y="7652"/>
                  <a:pt x="4216" y="7071"/>
                </a:cubicBezTo>
                <a:cubicBezTo>
                  <a:pt x="4216" y="6538"/>
                  <a:pt x="3985" y="6102"/>
                  <a:pt x="3523" y="5715"/>
                </a:cubicBezTo>
                <a:cubicBezTo>
                  <a:pt x="3061" y="5327"/>
                  <a:pt x="2483" y="5134"/>
                  <a:pt x="1848" y="5134"/>
                </a:cubicBezTo>
                <a:cubicBezTo>
                  <a:pt x="1213" y="5134"/>
                  <a:pt x="635" y="5327"/>
                  <a:pt x="173" y="5715"/>
                </a:cubicBezTo>
                <a:cubicBezTo>
                  <a:pt x="116" y="5763"/>
                  <a:pt x="58" y="5812"/>
                  <a:pt x="0" y="5909"/>
                </a:cubicBezTo>
                <a:cubicBezTo>
                  <a:pt x="0" y="2954"/>
                  <a:pt x="0" y="2954"/>
                  <a:pt x="0" y="2954"/>
                </a:cubicBezTo>
                <a:cubicBezTo>
                  <a:pt x="58" y="2954"/>
                  <a:pt x="58" y="2954"/>
                  <a:pt x="116" y="2954"/>
                </a:cubicBezTo>
                <a:cubicBezTo>
                  <a:pt x="693" y="2954"/>
                  <a:pt x="1271" y="2954"/>
                  <a:pt x="1848" y="3003"/>
                </a:cubicBezTo>
                <a:cubicBezTo>
                  <a:pt x="3870" y="0"/>
                  <a:pt x="3870" y="0"/>
                  <a:pt x="3870" y="0"/>
                </a:cubicBezTo>
                <a:cubicBezTo>
                  <a:pt x="5025" y="194"/>
                  <a:pt x="6180" y="387"/>
                  <a:pt x="7277" y="726"/>
                </a:cubicBezTo>
                <a:cubicBezTo>
                  <a:pt x="7277" y="4165"/>
                  <a:pt x="7277" y="4165"/>
                  <a:pt x="7277" y="4165"/>
                </a:cubicBezTo>
                <a:cubicBezTo>
                  <a:pt x="8490" y="4601"/>
                  <a:pt x="9645" y="5134"/>
                  <a:pt x="10742" y="5812"/>
                </a:cubicBezTo>
                <a:cubicBezTo>
                  <a:pt x="14207" y="4068"/>
                  <a:pt x="14207" y="4068"/>
                  <a:pt x="14207" y="4068"/>
                </a:cubicBezTo>
                <a:cubicBezTo>
                  <a:pt x="14670" y="4407"/>
                  <a:pt x="15132" y="4746"/>
                  <a:pt x="15594" y="5134"/>
                </a:cubicBezTo>
                <a:cubicBezTo>
                  <a:pt x="15940" y="5473"/>
                  <a:pt x="16287" y="5763"/>
                  <a:pt x="16633" y="6102"/>
                </a:cubicBezTo>
                <a:cubicBezTo>
                  <a:pt x="14554" y="9008"/>
                  <a:pt x="14554" y="9008"/>
                  <a:pt x="14554" y="9008"/>
                </a:cubicBezTo>
                <a:cubicBezTo>
                  <a:pt x="15363" y="9880"/>
                  <a:pt x="16056" y="10848"/>
                  <a:pt x="16633" y="11817"/>
                </a:cubicBezTo>
                <a:cubicBezTo>
                  <a:pt x="20734" y="11817"/>
                  <a:pt x="20734" y="11817"/>
                  <a:pt x="20734" y="11817"/>
                </a:cubicBezTo>
                <a:cubicBezTo>
                  <a:pt x="21080" y="12737"/>
                  <a:pt x="21369" y="13657"/>
                  <a:pt x="21600" y="14578"/>
                </a:cubicBezTo>
                <a:cubicBezTo>
                  <a:pt x="18077" y="16515"/>
                  <a:pt x="18077" y="16515"/>
                  <a:pt x="18077" y="16515"/>
                </a:cubicBezTo>
                <a:cubicBezTo>
                  <a:pt x="18135" y="17048"/>
                  <a:pt x="18135" y="17580"/>
                  <a:pt x="18135" y="18113"/>
                </a:cubicBezTo>
                <a:cubicBezTo>
                  <a:pt x="18135" y="18161"/>
                  <a:pt x="18135" y="18161"/>
                  <a:pt x="18135" y="18210"/>
                </a:cubicBezTo>
                <a:close/>
              </a:path>
            </a:pathLst>
          </a:custGeom>
          <a:solidFill>
            <a:srgbClr val="008AF2"/>
          </a:solidFill>
          <a:ln w="19050">
            <a:solidFill>
              <a:srgbClr val="F2F2F2"/>
            </a:solidFill>
            <a:round/>
          </a:ln>
        </p:spPr>
        <p:txBody>
          <a:bodyPr lIns="0" tIns="0" rIns="0" bIns="0"/>
          <a:lstStyle/>
          <a:p>
            <a:pPr defTabSz="457200"/>
            <a:endParaRPr kern="0">
              <a:solidFill>
                <a:sysClr val="windowText" lastClr="000000"/>
              </a:solidFill>
              <a:uFill>
                <a:solidFill/>
              </a:uFill>
              <a:cs typeface="+mn-ea"/>
              <a:sym typeface="+mn-lt"/>
            </a:endParaRPr>
          </a:p>
        </p:txBody>
      </p:sp>
      <p:sp>
        <p:nvSpPr>
          <p:cNvPr id="43" name="Shape 14695"/>
          <p:cNvSpPr/>
          <p:nvPr>
            <p:custDataLst>
              <p:tags r:id="rId3"/>
            </p:custDataLst>
          </p:nvPr>
        </p:nvSpPr>
        <p:spPr>
          <a:xfrm>
            <a:off x="4237247" y="2831670"/>
            <a:ext cx="1985850" cy="1644122"/>
          </a:xfrm>
          <a:custGeom>
            <a:avLst/>
            <a:gdLst/>
            <a:ahLst/>
            <a:cxnLst>
              <a:cxn ang="0">
                <a:pos x="wd2" y="hd2"/>
              </a:cxn>
              <a:cxn ang="5400000">
                <a:pos x="wd2" y="hd2"/>
              </a:cxn>
              <a:cxn ang="10800000">
                <a:pos x="wd2" y="hd2"/>
              </a:cxn>
              <a:cxn ang="16200000">
                <a:pos x="wd2" y="hd2"/>
              </a:cxn>
            </a:cxnLst>
            <a:rect l="0" t="0" r="r" b="b"/>
            <a:pathLst>
              <a:path w="21600" h="21600" extrusionOk="0">
                <a:moveTo>
                  <a:pt x="3560" y="9082"/>
                </a:moveTo>
                <a:cubicBezTo>
                  <a:pt x="5629" y="9082"/>
                  <a:pt x="7457" y="8209"/>
                  <a:pt x="8900" y="6404"/>
                </a:cubicBezTo>
                <a:cubicBezTo>
                  <a:pt x="10391" y="4658"/>
                  <a:pt x="11113" y="2504"/>
                  <a:pt x="11161" y="0"/>
                </a:cubicBezTo>
                <a:cubicBezTo>
                  <a:pt x="13181" y="0"/>
                  <a:pt x="13181" y="0"/>
                  <a:pt x="13181" y="0"/>
                </a:cubicBezTo>
                <a:cubicBezTo>
                  <a:pt x="13181" y="0"/>
                  <a:pt x="13181" y="58"/>
                  <a:pt x="13181" y="58"/>
                </a:cubicBezTo>
                <a:cubicBezTo>
                  <a:pt x="12796" y="524"/>
                  <a:pt x="12604" y="1106"/>
                  <a:pt x="12604" y="1747"/>
                </a:cubicBezTo>
                <a:cubicBezTo>
                  <a:pt x="12604" y="2387"/>
                  <a:pt x="12796" y="2969"/>
                  <a:pt x="13181" y="3377"/>
                </a:cubicBezTo>
                <a:cubicBezTo>
                  <a:pt x="13566" y="3843"/>
                  <a:pt x="13999" y="4075"/>
                  <a:pt x="14528" y="4075"/>
                </a:cubicBezTo>
                <a:cubicBezTo>
                  <a:pt x="15106" y="4075"/>
                  <a:pt x="15539" y="3843"/>
                  <a:pt x="15923" y="3377"/>
                </a:cubicBezTo>
                <a:cubicBezTo>
                  <a:pt x="16308" y="2969"/>
                  <a:pt x="16501" y="2387"/>
                  <a:pt x="16501" y="1747"/>
                </a:cubicBezTo>
                <a:cubicBezTo>
                  <a:pt x="16501" y="1106"/>
                  <a:pt x="16308" y="524"/>
                  <a:pt x="15923" y="58"/>
                </a:cubicBezTo>
                <a:cubicBezTo>
                  <a:pt x="15923" y="58"/>
                  <a:pt x="15875" y="0"/>
                  <a:pt x="15875" y="0"/>
                </a:cubicBezTo>
                <a:cubicBezTo>
                  <a:pt x="18665" y="0"/>
                  <a:pt x="18665" y="0"/>
                  <a:pt x="18665" y="0"/>
                </a:cubicBezTo>
                <a:cubicBezTo>
                  <a:pt x="18665" y="640"/>
                  <a:pt x="18665" y="1281"/>
                  <a:pt x="18617" y="1863"/>
                </a:cubicBezTo>
                <a:cubicBezTo>
                  <a:pt x="21600" y="3843"/>
                  <a:pt x="21600" y="3843"/>
                  <a:pt x="21600" y="3843"/>
                </a:cubicBezTo>
                <a:cubicBezTo>
                  <a:pt x="21456" y="4949"/>
                  <a:pt x="21215" y="5997"/>
                  <a:pt x="20927" y="7045"/>
                </a:cubicBezTo>
                <a:cubicBezTo>
                  <a:pt x="17415" y="7278"/>
                  <a:pt x="17415" y="7278"/>
                  <a:pt x="17415" y="7278"/>
                </a:cubicBezTo>
                <a:cubicBezTo>
                  <a:pt x="16982" y="8442"/>
                  <a:pt x="16453" y="9548"/>
                  <a:pt x="15779" y="10654"/>
                </a:cubicBezTo>
                <a:cubicBezTo>
                  <a:pt x="17559" y="14148"/>
                  <a:pt x="17559" y="14148"/>
                  <a:pt x="17559" y="14148"/>
                </a:cubicBezTo>
                <a:cubicBezTo>
                  <a:pt x="17222" y="14613"/>
                  <a:pt x="16886" y="15021"/>
                  <a:pt x="16549" y="15487"/>
                </a:cubicBezTo>
                <a:cubicBezTo>
                  <a:pt x="16164" y="15894"/>
                  <a:pt x="15827" y="16302"/>
                  <a:pt x="15442" y="16709"/>
                </a:cubicBezTo>
                <a:cubicBezTo>
                  <a:pt x="12508" y="14613"/>
                  <a:pt x="12508" y="14613"/>
                  <a:pt x="12508" y="14613"/>
                </a:cubicBezTo>
                <a:cubicBezTo>
                  <a:pt x="11594" y="15429"/>
                  <a:pt x="10680" y="16069"/>
                  <a:pt x="9718" y="16593"/>
                </a:cubicBezTo>
                <a:cubicBezTo>
                  <a:pt x="9718" y="20727"/>
                  <a:pt x="9718" y="20727"/>
                  <a:pt x="9718" y="20727"/>
                </a:cubicBezTo>
                <a:cubicBezTo>
                  <a:pt x="8804" y="21134"/>
                  <a:pt x="7890" y="21425"/>
                  <a:pt x="6927" y="21600"/>
                </a:cubicBezTo>
                <a:cubicBezTo>
                  <a:pt x="5196" y="17990"/>
                  <a:pt x="5196" y="17990"/>
                  <a:pt x="5196" y="17990"/>
                </a:cubicBezTo>
                <a:cubicBezTo>
                  <a:pt x="4666" y="18049"/>
                  <a:pt x="4137" y="18107"/>
                  <a:pt x="3656" y="18107"/>
                </a:cubicBezTo>
                <a:cubicBezTo>
                  <a:pt x="3608" y="18107"/>
                  <a:pt x="3608" y="18107"/>
                  <a:pt x="3560" y="18107"/>
                </a:cubicBezTo>
                <a:cubicBezTo>
                  <a:pt x="3560" y="14439"/>
                  <a:pt x="3560" y="14439"/>
                  <a:pt x="3560" y="14439"/>
                </a:cubicBezTo>
                <a:cubicBezTo>
                  <a:pt x="3512" y="14555"/>
                  <a:pt x="3416" y="14672"/>
                  <a:pt x="3319" y="14788"/>
                </a:cubicBezTo>
                <a:cubicBezTo>
                  <a:pt x="2935" y="15254"/>
                  <a:pt x="2453" y="15487"/>
                  <a:pt x="1924" y="15487"/>
                </a:cubicBezTo>
                <a:cubicBezTo>
                  <a:pt x="1395" y="15487"/>
                  <a:pt x="914" y="15254"/>
                  <a:pt x="529" y="14788"/>
                </a:cubicBezTo>
                <a:cubicBezTo>
                  <a:pt x="192" y="14381"/>
                  <a:pt x="0" y="13798"/>
                  <a:pt x="0" y="13158"/>
                </a:cubicBezTo>
                <a:cubicBezTo>
                  <a:pt x="0" y="12518"/>
                  <a:pt x="192" y="11935"/>
                  <a:pt x="529" y="11470"/>
                </a:cubicBezTo>
                <a:cubicBezTo>
                  <a:pt x="914" y="11004"/>
                  <a:pt x="1395" y="10771"/>
                  <a:pt x="1924" y="10771"/>
                </a:cubicBezTo>
                <a:cubicBezTo>
                  <a:pt x="2453" y="10771"/>
                  <a:pt x="2935" y="11004"/>
                  <a:pt x="3319" y="11470"/>
                </a:cubicBezTo>
                <a:cubicBezTo>
                  <a:pt x="3416" y="11586"/>
                  <a:pt x="3512" y="11702"/>
                  <a:pt x="3560" y="11819"/>
                </a:cubicBezTo>
                <a:lnTo>
                  <a:pt x="3560" y="9082"/>
                </a:lnTo>
                <a:close/>
              </a:path>
            </a:pathLst>
          </a:custGeom>
          <a:solidFill>
            <a:srgbClr val="57B7FF"/>
          </a:solidFill>
          <a:ln w="19050">
            <a:solidFill>
              <a:srgbClr val="F2F2F2"/>
            </a:solidFill>
            <a:round/>
          </a:ln>
        </p:spPr>
        <p:txBody>
          <a:bodyPr lIns="0" tIns="0" rIns="0" bIns="0"/>
          <a:lstStyle/>
          <a:p>
            <a:pPr defTabSz="457200"/>
            <a:endParaRPr kern="0">
              <a:solidFill>
                <a:sysClr val="windowText" lastClr="000000"/>
              </a:solidFill>
              <a:uFill>
                <a:solidFill/>
              </a:uFill>
              <a:cs typeface="+mn-ea"/>
              <a:sym typeface="+mn-lt"/>
            </a:endParaRPr>
          </a:p>
        </p:txBody>
      </p:sp>
      <p:sp>
        <p:nvSpPr>
          <p:cNvPr id="44" name="Shape 14696"/>
          <p:cNvSpPr/>
          <p:nvPr>
            <p:custDataLst>
              <p:tags r:id="rId4"/>
            </p:custDataLst>
          </p:nvPr>
        </p:nvSpPr>
        <p:spPr>
          <a:xfrm>
            <a:off x="2920905" y="2495173"/>
            <a:ext cx="1644124" cy="1975388"/>
          </a:xfrm>
          <a:custGeom>
            <a:avLst/>
            <a:gdLst/>
            <a:ahLst/>
            <a:cxnLst>
              <a:cxn ang="0">
                <a:pos x="wd2" y="hd2"/>
              </a:cxn>
              <a:cxn ang="5400000">
                <a:pos x="wd2" y="hd2"/>
              </a:cxn>
              <a:cxn ang="10800000">
                <a:pos x="wd2" y="hd2"/>
              </a:cxn>
              <a:cxn ang="16200000">
                <a:pos x="wd2" y="hd2"/>
              </a:cxn>
            </a:cxnLst>
            <a:rect l="0" t="0" r="r" b="b"/>
            <a:pathLst>
              <a:path w="21600" h="21600" extrusionOk="0">
                <a:moveTo>
                  <a:pt x="21600" y="11236"/>
                </a:moveTo>
                <a:cubicBezTo>
                  <a:pt x="21600" y="13512"/>
                  <a:pt x="21600" y="13512"/>
                  <a:pt x="21600" y="13512"/>
                </a:cubicBezTo>
                <a:cubicBezTo>
                  <a:pt x="21542" y="13415"/>
                  <a:pt x="21426" y="13318"/>
                  <a:pt x="21310" y="13222"/>
                </a:cubicBezTo>
                <a:cubicBezTo>
                  <a:pt x="20845" y="12834"/>
                  <a:pt x="20265" y="12640"/>
                  <a:pt x="19626" y="12640"/>
                </a:cubicBezTo>
                <a:cubicBezTo>
                  <a:pt x="18987" y="12640"/>
                  <a:pt x="18406" y="12834"/>
                  <a:pt x="17942" y="13222"/>
                </a:cubicBezTo>
                <a:cubicBezTo>
                  <a:pt x="17535" y="13609"/>
                  <a:pt x="17303" y="14093"/>
                  <a:pt x="17303" y="14626"/>
                </a:cubicBezTo>
                <a:cubicBezTo>
                  <a:pt x="17303" y="15159"/>
                  <a:pt x="17535" y="15643"/>
                  <a:pt x="17942" y="15982"/>
                </a:cubicBezTo>
                <a:cubicBezTo>
                  <a:pt x="18406" y="16370"/>
                  <a:pt x="18987" y="16563"/>
                  <a:pt x="19626" y="16563"/>
                </a:cubicBezTo>
                <a:cubicBezTo>
                  <a:pt x="20265" y="16563"/>
                  <a:pt x="20845" y="16370"/>
                  <a:pt x="21310" y="15982"/>
                </a:cubicBezTo>
                <a:cubicBezTo>
                  <a:pt x="21426" y="15885"/>
                  <a:pt x="21542" y="15788"/>
                  <a:pt x="21600" y="15691"/>
                </a:cubicBezTo>
                <a:cubicBezTo>
                  <a:pt x="21600" y="18743"/>
                  <a:pt x="21600" y="18743"/>
                  <a:pt x="21600" y="18743"/>
                </a:cubicBezTo>
                <a:cubicBezTo>
                  <a:pt x="20961" y="18743"/>
                  <a:pt x="20381" y="18694"/>
                  <a:pt x="19742" y="18646"/>
                </a:cubicBezTo>
                <a:cubicBezTo>
                  <a:pt x="17535" y="21600"/>
                  <a:pt x="17535" y="21600"/>
                  <a:pt x="17535" y="21600"/>
                </a:cubicBezTo>
                <a:cubicBezTo>
                  <a:pt x="16316" y="21455"/>
                  <a:pt x="15155" y="21164"/>
                  <a:pt x="14052" y="20825"/>
                </a:cubicBezTo>
                <a:cubicBezTo>
                  <a:pt x="14342" y="17483"/>
                  <a:pt x="14342" y="17483"/>
                  <a:pt x="14342" y="17483"/>
                </a:cubicBezTo>
                <a:cubicBezTo>
                  <a:pt x="13065" y="16999"/>
                  <a:pt x="11845" y="16370"/>
                  <a:pt x="10684" y="15643"/>
                </a:cubicBezTo>
                <a:cubicBezTo>
                  <a:pt x="7490" y="17580"/>
                  <a:pt x="7490" y="17580"/>
                  <a:pt x="7490" y="17580"/>
                </a:cubicBezTo>
                <a:cubicBezTo>
                  <a:pt x="7026" y="17241"/>
                  <a:pt x="6561" y="16902"/>
                  <a:pt x="6155" y="16563"/>
                </a:cubicBezTo>
                <a:cubicBezTo>
                  <a:pt x="5632" y="16127"/>
                  <a:pt x="5168" y="15740"/>
                  <a:pt x="4761" y="15304"/>
                </a:cubicBezTo>
                <a:cubicBezTo>
                  <a:pt x="6852" y="12301"/>
                  <a:pt x="6852" y="12301"/>
                  <a:pt x="6852" y="12301"/>
                </a:cubicBezTo>
                <a:cubicBezTo>
                  <a:pt x="6097" y="11478"/>
                  <a:pt x="5516" y="10606"/>
                  <a:pt x="4994" y="9638"/>
                </a:cubicBezTo>
                <a:cubicBezTo>
                  <a:pt x="871" y="9638"/>
                  <a:pt x="871" y="9638"/>
                  <a:pt x="871" y="9638"/>
                </a:cubicBezTo>
                <a:cubicBezTo>
                  <a:pt x="465" y="8717"/>
                  <a:pt x="232" y="7797"/>
                  <a:pt x="0" y="6829"/>
                </a:cubicBezTo>
                <a:cubicBezTo>
                  <a:pt x="3600" y="5037"/>
                  <a:pt x="3600" y="5037"/>
                  <a:pt x="3600" y="5037"/>
                </a:cubicBezTo>
                <a:cubicBezTo>
                  <a:pt x="3600" y="4746"/>
                  <a:pt x="3542" y="4407"/>
                  <a:pt x="3542" y="4068"/>
                </a:cubicBezTo>
                <a:cubicBezTo>
                  <a:pt x="3542" y="3971"/>
                  <a:pt x="3542" y="3826"/>
                  <a:pt x="3542" y="3681"/>
                </a:cubicBezTo>
                <a:cubicBezTo>
                  <a:pt x="6852" y="3681"/>
                  <a:pt x="6852" y="3681"/>
                  <a:pt x="6852" y="3681"/>
                </a:cubicBezTo>
                <a:cubicBezTo>
                  <a:pt x="6677" y="3584"/>
                  <a:pt x="6503" y="3487"/>
                  <a:pt x="6329" y="3342"/>
                </a:cubicBezTo>
                <a:cubicBezTo>
                  <a:pt x="5865" y="2954"/>
                  <a:pt x="5632" y="2518"/>
                  <a:pt x="5632" y="1986"/>
                </a:cubicBezTo>
                <a:cubicBezTo>
                  <a:pt x="5632" y="1404"/>
                  <a:pt x="5865" y="969"/>
                  <a:pt x="6329" y="581"/>
                </a:cubicBezTo>
                <a:cubicBezTo>
                  <a:pt x="6794" y="194"/>
                  <a:pt x="7374" y="0"/>
                  <a:pt x="8013" y="0"/>
                </a:cubicBezTo>
                <a:cubicBezTo>
                  <a:pt x="8652" y="0"/>
                  <a:pt x="9232" y="194"/>
                  <a:pt x="9697" y="581"/>
                </a:cubicBezTo>
                <a:cubicBezTo>
                  <a:pt x="10161" y="969"/>
                  <a:pt x="10394" y="1404"/>
                  <a:pt x="10394" y="1986"/>
                </a:cubicBezTo>
                <a:cubicBezTo>
                  <a:pt x="10394" y="2518"/>
                  <a:pt x="10161" y="2954"/>
                  <a:pt x="9697" y="3342"/>
                </a:cubicBezTo>
                <a:cubicBezTo>
                  <a:pt x="9523" y="3487"/>
                  <a:pt x="9348" y="3584"/>
                  <a:pt x="9174" y="3681"/>
                </a:cubicBezTo>
                <a:cubicBezTo>
                  <a:pt x="12426" y="3681"/>
                  <a:pt x="12426" y="3681"/>
                  <a:pt x="12426" y="3681"/>
                </a:cubicBezTo>
                <a:cubicBezTo>
                  <a:pt x="12426" y="5763"/>
                  <a:pt x="13297" y="7555"/>
                  <a:pt x="15097" y="9008"/>
                </a:cubicBezTo>
                <a:cubicBezTo>
                  <a:pt x="16897" y="10509"/>
                  <a:pt x="19045" y="11236"/>
                  <a:pt x="21600" y="11236"/>
                </a:cubicBezTo>
                <a:cubicBezTo>
                  <a:pt x="21600" y="11236"/>
                  <a:pt x="21600" y="11236"/>
                  <a:pt x="21600" y="11236"/>
                </a:cubicBezTo>
                <a:close/>
              </a:path>
            </a:pathLst>
          </a:custGeom>
          <a:solidFill>
            <a:srgbClr val="7FC8FF"/>
          </a:solidFill>
          <a:ln w="19050">
            <a:solidFill>
              <a:srgbClr val="F2F2F2"/>
            </a:solidFill>
            <a:round/>
          </a:ln>
        </p:spPr>
        <p:txBody>
          <a:bodyPr lIns="0" tIns="0" rIns="0" bIns="0"/>
          <a:lstStyle/>
          <a:p>
            <a:pPr defTabSz="457200"/>
            <a:endParaRPr kern="0">
              <a:solidFill>
                <a:sysClr val="windowText" lastClr="000000"/>
              </a:solidFill>
              <a:uFill>
                <a:solidFill/>
              </a:uFill>
              <a:cs typeface="+mn-ea"/>
              <a:sym typeface="+mn-lt"/>
            </a:endParaRPr>
          </a:p>
        </p:txBody>
      </p:sp>
      <p:grpSp>
        <p:nvGrpSpPr>
          <p:cNvPr id="45" name="Group 14699"/>
          <p:cNvGrpSpPr/>
          <p:nvPr>
            <p:custDataLst>
              <p:tags r:id="rId5"/>
            </p:custDataLst>
          </p:nvPr>
        </p:nvGrpSpPr>
        <p:grpSpPr>
          <a:xfrm>
            <a:off x="755578" y="3367093"/>
            <a:ext cx="1348820" cy="563004"/>
            <a:chOff x="-396052" y="0"/>
            <a:chExt cx="1348819" cy="563002"/>
          </a:xfrm>
        </p:grpSpPr>
        <p:sp>
          <p:nvSpPr>
            <p:cNvPr id="46" name="Shape 14697"/>
            <p:cNvSpPr/>
            <p:nvPr>
              <p:custDataLst>
                <p:tags r:id="rId6"/>
              </p:custDataLst>
            </p:nvPr>
          </p:nvSpPr>
          <p:spPr>
            <a:xfrm>
              <a:off x="-396052" y="0"/>
              <a:ext cx="1348819" cy="276859"/>
            </a:xfrm>
            <a:prstGeom prst="rect">
              <a:avLst/>
            </a:prstGeom>
            <a:noFill/>
            <a:ln w="12700" cap="flat">
              <a:noFill/>
              <a:miter lim="400000"/>
            </a:ln>
            <a:effectLst/>
          </p:spPr>
          <p:txBody>
            <a:bodyPr wrap="square" lIns="0" tIns="0" rIns="0" bIns="0" numCol="1" anchor="t">
              <a:spAutoFit/>
            </a:bodyPr>
            <a:lstStyle>
              <a:lvl1pPr>
                <a:defRPr sz="1200" b="1">
                  <a:solidFill>
                    <a:srgbClr val="A5C067"/>
                  </a:solidFill>
                  <a:uFill>
                    <a:solidFill>
                      <a:srgbClr val="A5C067"/>
                    </a:solidFill>
                  </a:uFill>
                  <a:latin typeface="Roboto condensed"/>
                  <a:ea typeface="Roboto condensed"/>
                  <a:cs typeface="Roboto condensed"/>
                  <a:sym typeface="Roboto condensed"/>
                </a:defRPr>
              </a:lvl1pPr>
            </a:lstStyle>
            <a:p>
              <a:pPr defTabSz="457200">
                <a:defRPr sz="1800" b="0">
                  <a:solidFill>
                    <a:srgbClr val="000000"/>
                  </a:solidFill>
                  <a:uFillTx/>
                </a:defRPr>
              </a:pPr>
              <a:r>
                <a:rPr lang="zh-CN" altLang="en-US" kern="0" dirty="0">
                  <a:latin typeface="+mn-lt"/>
                  <a:ea typeface="+mn-ea"/>
                  <a:cs typeface="+mn-ea"/>
                  <a:sym typeface="+mn-lt"/>
                </a:rPr>
                <a:t>岗位</a:t>
              </a:r>
              <a:r>
                <a:rPr lang="zh-CN" altLang="en-US" kern="0" dirty="0">
                  <a:latin typeface="+mn-lt"/>
                  <a:ea typeface="+mn-ea"/>
                  <a:cs typeface="+mn-ea"/>
                  <a:sym typeface="+mn-lt"/>
                </a:rPr>
                <a:t>详情</a:t>
              </a:r>
              <a:endParaRPr lang="zh-CN" altLang="en-US" kern="0" dirty="0">
                <a:latin typeface="+mn-lt"/>
                <a:ea typeface="+mn-ea"/>
                <a:cs typeface="+mn-ea"/>
                <a:sym typeface="+mn-lt"/>
              </a:endParaRPr>
            </a:p>
          </p:txBody>
        </p:sp>
        <p:sp>
          <p:nvSpPr>
            <p:cNvPr id="47" name="Shape 14698"/>
            <p:cNvSpPr/>
            <p:nvPr>
              <p:custDataLst>
                <p:tags r:id="rId7"/>
              </p:custDataLst>
            </p:nvPr>
          </p:nvSpPr>
          <p:spPr>
            <a:xfrm>
              <a:off x="-396052" y="378852"/>
              <a:ext cx="1348818" cy="184150"/>
            </a:xfrm>
            <a:prstGeom prst="rect">
              <a:avLst/>
            </a:prstGeom>
            <a:noFill/>
            <a:ln w="12700" cap="flat">
              <a:noFill/>
              <a:miter lim="400000"/>
            </a:ln>
            <a:effectLst/>
          </p:spPr>
          <p:txBody>
            <a:bodyPr wrap="square" lIns="0" tIns="0" rIns="0" bIns="0" numCol="1" anchor="t">
              <a:spAutoFit/>
            </a:bodyPr>
            <a:lstStyle>
              <a:lvl1pPr>
                <a:defRPr sz="800">
                  <a:solidFill>
                    <a:srgbClr val="000000">
                      <a:alpha val="50000"/>
                    </a:srgbClr>
                  </a:solidFill>
                  <a:uFill>
                    <a:solidFill>
                      <a:srgbClr val="000000">
                        <a:alpha val="50000"/>
                      </a:srgbClr>
                    </a:solidFill>
                  </a:uFill>
                  <a:latin typeface="Roboto condensed"/>
                  <a:ea typeface="Roboto condensed"/>
                  <a:cs typeface="Roboto condensed"/>
                  <a:sym typeface="Roboto condensed"/>
                </a:defRPr>
              </a:lvl1pPr>
            </a:lstStyle>
            <a:p>
              <a:pPr defTabSz="457200">
                <a:defRPr sz="1800">
                  <a:solidFill>
                    <a:srgbClr val="000000"/>
                  </a:solidFill>
                  <a:uFillTx/>
                </a:defRPr>
              </a:pPr>
              <a:endParaRPr sz="1200" kern="0" dirty="0">
                <a:latin typeface="+mn-lt"/>
                <a:ea typeface="+mn-ea"/>
                <a:cs typeface="+mn-ea"/>
                <a:sym typeface="+mn-lt"/>
              </a:endParaRPr>
            </a:p>
          </p:txBody>
        </p:sp>
      </p:grpSp>
      <p:grpSp>
        <p:nvGrpSpPr>
          <p:cNvPr id="48" name="Group 14702"/>
          <p:cNvGrpSpPr/>
          <p:nvPr>
            <p:custDataLst>
              <p:tags r:id="rId8"/>
            </p:custDataLst>
          </p:nvPr>
        </p:nvGrpSpPr>
        <p:grpSpPr>
          <a:xfrm>
            <a:off x="755577" y="1615925"/>
            <a:ext cx="1347550" cy="1140334"/>
            <a:chOff x="-394782" y="0"/>
            <a:chExt cx="1347549" cy="1140331"/>
          </a:xfrm>
        </p:grpSpPr>
        <p:sp>
          <p:nvSpPr>
            <p:cNvPr id="49" name="Shape 14700"/>
            <p:cNvSpPr/>
            <p:nvPr>
              <p:custDataLst>
                <p:tags r:id="rId9"/>
              </p:custDataLst>
            </p:nvPr>
          </p:nvSpPr>
          <p:spPr>
            <a:xfrm>
              <a:off x="-394782" y="401828"/>
              <a:ext cx="1347548" cy="738503"/>
            </a:xfrm>
            <a:prstGeom prst="rect">
              <a:avLst/>
            </a:prstGeom>
            <a:noFill/>
            <a:ln w="12700" cap="flat">
              <a:noFill/>
              <a:miter lim="400000"/>
            </a:ln>
            <a:effectLst/>
          </p:spPr>
          <p:txBody>
            <a:bodyPr wrap="square" lIns="0" tIns="0" rIns="0" bIns="0" numCol="1" anchor="t">
              <a:spAutoFit/>
            </a:bodyPr>
            <a:lstStyle>
              <a:lvl1pPr>
                <a:defRPr sz="800">
                  <a:solidFill>
                    <a:srgbClr val="000000">
                      <a:alpha val="50000"/>
                    </a:srgbClr>
                  </a:solidFill>
                  <a:uFill>
                    <a:solidFill>
                      <a:srgbClr val="000000">
                        <a:alpha val="50000"/>
                      </a:srgbClr>
                    </a:solidFill>
                  </a:uFill>
                  <a:latin typeface="Roboto condensed"/>
                  <a:ea typeface="Roboto condensed"/>
                  <a:cs typeface="Roboto condensed"/>
                  <a:sym typeface="Roboto condensed"/>
                </a:defRPr>
              </a:lvl1pPr>
            </a:lstStyle>
            <a:p>
              <a:pPr algn="l" defTabSz="914400">
                <a:buClrTx/>
                <a:buSzTx/>
                <a:buNone/>
              </a:pPr>
              <a:r>
                <a:rPr lang="zh-CN" altLang="en-US" sz="1200">
                  <a:solidFill>
                    <a:schemeClr val="tx1"/>
                  </a:solidFill>
                  <a:latin typeface="+mn-lt"/>
                  <a:ea typeface="+mn-ea"/>
                  <a:cs typeface="+mn-cs"/>
                  <a:sym typeface="+mn-ea"/>
                </a:rPr>
                <a:t>岗位编号，</a:t>
              </a:r>
              <a:endParaRPr lang="zh-CN" altLang="en-US" sz="1200">
                <a:solidFill>
                  <a:schemeClr val="tx1"/>
                </a:solidFill>
                <a:latin typeface="+mn-lt"/>
                <a:ea typeface="+mn-ea"/>
                <a:cs typeface="+mn-cs"/>
                <a:sym typeface="+mn-ea"/>
              </a:endParaRPr>
            </a:p>
            <a:p>
              <a:pPr algn="l" defTabSz="914400">
                <a:buClrTx/>
                <a:buSzTx/>
                <a:buNone/>
              </a:pPr>
              <a:r>
                <a:rPr lang="zh-CN" altLang="en-US" sz="1200">
                  <a:solidFill>
                    <a:schemeClr val="tx1"/>
                  </a:solidFill>
                  <a:latin typeface="+mn-lt"/>
                  <a:ea typeface="+mn-ea"/>
                  <a:cs typeface="+mn-cs"/>
                  <a:sym typeface="+mn-ea"/>
                </a:rPr>
                <a:t>岗位名称，</a:t>
              </a:r>
              <a:endParaRPr lang="zh-CN" altLang="en-US" sz="1200">
                <a:solidFill>
                  <a:schemeClr val="tx1"/>
                </a:solidFill>
                <a:latin typeface="+mn-lt"/>
                <a:ea typeface="+mn-ea"/>
                <a:cs typeface="+mn-cs"/>
              </a:endParaRPr>
            </a:p>
            <a:p>
              <a:pPr algn="l" defTabSz="914400">
                <a:buClrTx/>
                <a:buSzTx/>
                <a:buNone/>
              </a:pPr>
              <a:r>
                <a:rPr lang="zh-CN" altLang="en-US" sz="1200">
                  <a:solidFill>
                    <a:schemeClr val="tx1"/>
                  </a:solidFill>
                  <a:latin typeface="+mn-lt"/>
                  <a:ea typeface="+mn-ea"/>
                  <a:cs typeface="+mn-cs"/>
                  <a:sym typeface="+mn-ea"/>
                </a:rPr>
                <a:t>所属部门</a:t>
              </a:r>
              <a:endParaRPr lang="zh-CN" altLang="en-US" sz="1200">
                <a:solidFill>
                  <a:schemeClr val="tx1"/>
                </a:solidFill>
                <a:latin typeface="+mn-lt"/>
                <a:ea typeface="+mn-ea"/>
                <a:cs typeface="+mn-cs"/>
              </a:endParaRPr>
            </a:p>
            <a:p>
              <a:pPr defTabSz="457200">
                <a:defRPr sz="1800">
                  <a:solidFill>
                    <a:srgbClr val="000000"/>
                  </a:solidFill>
                  <a:uFillTx/>
                </a:defRPr>
              </a:pPr>
              <a:endParaRPr sz="1200" kern="0" dirty="0">
                <a:latin typeface="+mn-lt"/>
                <a:ea typeface="+mn-ea"/>
                <a:cs typeface="+mn-ea"/>
                <a:sym typeface="+mn-lt"/>
              </a:endParaRPr>
            </a:p>
          </p:txBody>
        </p:sp>
        <p:sp>
          <p:nvSpPr>
            <p:cNvPr id="50" name="Shape 14701"/>
            <p:cNvSpPr/>
            <p:nvPr>
              <p:custDataLst>
                <p:tags r:id="rId10"/>
              </p:custDataLst>
            </p:nvPr>
          </p:nvSpPr>
          <p:spPr>
            <a:xfrm>
              <a:off x="-394782" y="0"/>
              <a:ext cx="1347549" cy="276859"/>
            </a:xfrm>
            <a:prstGeom prst="rect">
              <a:avLst/>
            </a:prstGeom>
            <a:noFill/>
            <a:ln w="12700" cap="flat">
              <a:noFill/>
              <a:miter lim="400000"/>
            </a:ln>
            <a:effectLst/>
          </p:spPr>
          <p:txBody>
            <a:bodyPr wrap="square" lIns="0" tIns="0" rIns="0" bIns="0" numCol="1" anchor="t">
              <a:spAutoFit/>
            </a:bodyPr>
            <a:lstStyle>
              <a:lvl1pPr>
                <a:defRPr sz="1200" b="1">
                  <a:solidFill>
                    <a:srgbClr val="3194C6"/>
                  </a:solidFill>
                  <a:uFill>
                    <a:solidFill>
                      <a:srgbClr val="3194C6"/>
                    </a:solidFill>
                  </a:uFill>
                  <a:latin typeface="Roboto condensed"/>
                  <a:ea typeface="Roboto condensed"/>
                  <a:cs typeface="Roboto condensed"/>
                  <a:sym typeface="Roboto condensed"/>
                </a:defRPr>
              </a:lvl1pPr>
            </a:lstStyle>
            <a:p>
              <a:pPr defTabSz="457200">
                <a:defRPr sz="1800" b="0">
                  <a:solidFill>
                    <a:srgbClr val="000000"/>
                  </a:solidFill>
                  <a:uFillTx/>
                </a:defRPr>
              </a:pPr>
              <a:r>
                <a:rPr lang="zh-CN" altLang="en-US" kern="0" dirty="0">
                  <a:latin typeface="+mn-lt"/>
                  <a:ea typeface="+mn-ea"/>
                  <a:cs typeface="+mn-ea"/>
                  <a:sym typeface="+mn-lt"/>
                </a:rPr>
                <a:t>新增</a:t>
              </a:r>
              <a:r>
                <a:rPr lang="zh-CN" altLang="en-US" kern="0" dirty="0">
                  <a:latin typeface="+mn-lt"/>
                  <a:ea typeface="+mn-ea"/>
                  <a:cs typeface="+mn-ea"/>
                  <a:sym typeface="+mn-lt"/>
                </a:rPr>
                <a:t>岗位</a:t>
              </a:r>
              <a:endParaRPr lang="zh-CN" altLang="en-US" kern="0" dirty="0">
                <a:latin typeface="+mn-lt"/>
                <a:ea typeface="+mn-ea"/>
                <a:cs typeface="+mn-ea"/>
                <a:sym typeface="+mn-lt"/>
              </a:endParaRPr>
            </a:p>
          </p:txBody>
        </p:sp>
      </p:grpSp>
      <p:sp>
        <p:nvSpPr>
          <p:cNvPr id="52" name="Shape 14703"/>
          <p:cNvSpPr/>
          <p:nvPr>
            <p:custDataLst>
              <p:tags r:id="rId11"/>
            </p:custDataLst>
          </p:nvPr>
        </p:nvSpPr>
        <p:spPr>
          <a:xfrm>
            <a:off x="6876415" y="3367405"/>
            <a:ext cx="1184275" cy="276860"/>
          </a:xfrm>
          <a:prstGeom prst="rect">
            <a:avLst/>
          </a:prstGeom>
          <a:noFill/>
          <a:ln w="12700" cap="flat">
            <a:noFill/>
            <a:miter lim="400000"/>
          </a:ln>
          <a:effectLst/>
        </p:spPr>
        <p:txBody>
          <a:bodyPr wrap="square" lIns="0" tIns="0" rIns="0" bIns="0" numCol="1" anchor="t">
            <a:spAutoFit/>
          </a:bodyPr>
          <a:lstStyle>
            <a:lvl1pPr algn="r">
              <a:defRPr sz="1200" b="1">
                <a:solidFill>
                  <a:srgbClr val="CD4E37"/>
                </a:solidFill>
                <a:uFill>
                  <a:solidFill>
                    <a:srgbClr val="CD4E37"/>
                  </a:solidFill>
                </a:uFill>
                <a:latin typeface="Roboto condensed"/>
                <a:ea typeface="Roboto condensed"/>
                <a:cs typeface="Roboto condensed"/>
                <a:sym typeface="Roboto condensed"/>
              </a:defRPr>
            </a:lvl1pPr>
          </a:lstStyle>
          <a:p>
            <a:pPr defTabSz="457200">
              <a:defRPr sz="1800" b="0">
                <a:solidFill>
                  <a:srgbClr val="000000"/>
                </a:solidFill>
                <a:uFillTx/>
              </a:defRPr>
            </a:pPr>
            <a:r>
              <a:rPr lang="zh-CN" altLang="en-US" kern="0" dirty="0">
                <a:latin typeface="+mn-lt"/>
                <a:ea typeface="+mn-ea"/>
                <a:cs typeface="+mn-ea"/>
                <a:sym typeface="+mn-lt"/>
              </a:rPr>
              <a:t>删除</a:t>
            </a:r>
            <a:r>
              <a:rPr lang="zh-CN" altLang="en-US" kern="0" dirty="0">
                <a:latin typeface="+mn-lt"/>
                <a:ea typeface="+mn-ea"/>
                <a:cs typeface="+mn-ea"/>
                <a:sym typeface="+mn-lt"/>
              </a:rPr>
              <a:t>岗位</a:t>
            </a:r>
            <a:endParaRPr lang="zh-CN" altLang="en-US" kern="0" dirty="0">
              <a:latin typeface="+mn-lt"/>
              <a:ea typeface="+mn-ea"/>
              <a:cs typeface="+mn-ea"/>
              <a:sym typeface="+mn-lt"/>
            </a:endParaRPr>
          </a:p>
        </p:txBody>
      </p:sp>
      <p:sp>
        <p:nvSpPr>
          <p:cNvPr id="55" name="Shape 14706"/>
          <p:cNvSpPr/>
          <p:nvPr>
            <p:custDataLst>
              <p:tags r:id="rId12"/>
            </p:custDataLst>
          </p:nvPr>
        </p:nvSpPr>
        <p:spPr>
          <a:xfrm>
            <a:off x="6729730" y="1650365"/>
            <a:ext cx="1598930" cy="276860"/>
          </a:xfrm>
          <a:prstGeom prst="rect">
            <a:avLst/>
          </a:prstGeom>
          <a:noFill/>
          <a:ln w="12700" cap="flat">
            <a:noFill/>
            <a:miter lim="400000"/>
          </a:ln>
          <a:effectLst/>
        </p:spPr>
        <p:txBody>
          <a:bodyPr wrap="square" lIns="0" tIns="0" rIns="0" bIns="0" numCol="1" anchor="t">
            <a:spAutoFit/>
          </a:bodyPr>
          <a:lstStyle>
            <a:lvl1pPr algn="r">
              <a:defRPr sz="1200" b="1">
                <a:solidFill>
                  <a:srgbClr val="F7AC12"/>
                </a:solidFill>
                <a:uFill>
                  <a:solidFill>
                    <a:srgbClr val="F7AC12"/>
                  </a:solidFill>
                </a:uFill>
                <a:latin typeface="Roboto condensed"/>
                <a:ea typeface="Roboto condensed"/>
                <a:cs typeface="Roboto condensed"/>
                <a:sym typeface="Roboto condensed"/>
              </a:defRPr>
            </a:lvl1pPr>
          </a:lstStyle>
          <a:p>
            <a:pPr defTabSz="457200">
              <a:defRPr sz="1800" b="0">
                <a:solidFill>
                  <a:srgbClr val="000000"/>
                </a:solidFill>
                <a:uFillTx/>
              </a:defRPr>
            </a:pPr>
            <a:r>
              <a:rPr lang="zh-CN" altLang="en-US" kern="0" dirty="0">
                <a:latin typeface="+mn-lt"/>
                <a:ea typeface="+mn-ea"/>
                <a:cs typeface="+mn-ea"/>
                <a:sym typeface="+mn-lt"/>
              </a:rPr>
              <a:t>修改</a:t>
            </a:r>
            <a:r>
              <a:rPr lang="zh-CN" altLang="en-US" kern="0" dirty="0">
                <a:latin typeface="+mn-lt"/>
                <a:ea typeface="+mn-ea"/>
                <a:cs typeface="+mn-ea"/>
                <a:sym typeface="+mn-lt"/>
              </a:rPr>
              <a:t>岗位信息</a:t>
            </a:r>
            <a:endParaRPr lang="zh-CN" altLang="en-US" kern="0" dirty="0">
              <a:latin typeface="+mn-lt"/>
              <a:ea typeface="+mn-ea"/>
              <a:cs typeface="+mn-ea"/>
              <a:sym typeface="+mn-lt"/>
            </a:endParaRPr>
          </a:p>
        </p:txBody>
      </p:sp>
      <p:sp>
        <p:nvSpPr>
          <p:cNvPr id="57" name="Shape 14709"/>
          <p:cNvSpPr/>
          <p:nvPr>
            <p:custDataLst>
              <p:tags r:id="rId13"/>
            </p:custDataLst>
          </p:nvPr>
        </p:nvSpPr>
        <p:spPr>
          <a:xfrm>
            <a:off x="2103170" y="1728023"/>
            <a:ext cx="1433780" cy="1"/>
          </a:xfrm>
          <a:prstGeom prst="line">
            <a:avLst/>
          </a:prstGeom>
          <a:ln w="6350">
            <a:solidFill>
              <a:schemeClr val="accent1"/>
            </a:solidFill>
            <a:prstDash val="dash"/>
            <a:round/>
            <a:headEnd type="oval"/>
          </a:ln>
        </p:spPr>
        <p:txBody>
          <a:bodyPr lIns="0" tIns="0" rIns="0" bIns="0"/>
          <a:lstStyle/>
          <a:p>
            <a:pPr defTabSz="457200">
              <a:defRPr sz="1200">
                <a:uFillTx/>
                <a:latin typeface="+mj-lt"/>
                <a:ea typeface="+mj-ea"/>
                <a:cs typeface="+mj-cs"/>
                <a:sym typeface="Helvetica"/>
              </a:defRPr>
            </a:pPr>
            <a:endParaRPr sz="1200" kern="0">
              <a:solidFill>
                <a:sysClr val="windowText" lastClr="000000"/>
              </a:solidFill>
              <a:cs typeface="+mn-ea"/>
              <a:sym typeface="+mn-lt"/>
            </a:endParaRPr>
          </a:p>
        </p:txBody>
      </p:sp>
      <p:sp>
        <p:nvSpPr>
          <p:cNvPr id="58" name="Shape 14710"/>
          <p:cNvSpPr/>
          <p:nvPr>
            <p:custDataLst>
              <p:tags r:id="rId14"/>
            </p:custDataLst>
          </p:nvPr>
        </p:nvSpPr>
        <p:spPr>
          <a:xfrm>
            <a:off x="2155548" y="3480478"/>
            <a:ext cx="1324253" cy="1"/>
          </a:xfrm>
          <a:prstGeom prst="line">
            <a:avLst/>
          </a:prstGeom>
          <a:ln w="6350">
            <a:solidFill>
              <a:schemeClr val="accent1"/>
            </a:solidFill>
            <a:prstDash val="dash"/>
            <a:round/>
            <a:headEnd type="oval"/>
          </a:ln>
        </p:spPr>
        <p:txBody>
          <a:bodyPr lIns="0" tIns="0" rIns="0" bIns="0"/>
          <a:lstStyle/>
          <a:p>
            <a:pPr defTabSz="457200">
              <a:defRPr sz="1200">
                <a:uFillTx/>
                <a:latin typeface="+mj-lt"/>
                <a:ea typeface="+mj-ea"/>
                <a:cs typeface="+mj-cs"/>
                <a:sym typeface="Helvetica"/>
              </a:defRPr>
            </a:pPr>
            <a:endParaRPr sz="1200" kern="0">
              <a:solidFill>
                <a:sysClr val="windowText" lastClr="000000"/>
              </a:solidFill>
              <a:cs typeface="+mn-ea"/>
              <a:sym typeface="+mn-lt"/>
            </a:endParaRPr>
          </a:p>
        </p:txBody>
      </p:sp>
      <p:sp>
        <p:nvSpPr>
          <p:cNvPr id="59" name="Shape 14711"/>
          <p:cNvSpPr/>
          <p:nvPr>
            <p:custDataLst>
              <p:tags r:id="rId15"/>
            </p:custDataLst>
          </p:nvPr>
        </p:nvSpPr>
        <p:spPr>
          <a:xfrm flipH="1">
            <a:off x="5610757" y="1728023"/>
            <a:ext cx="1462098" cy="1"/>
          </a:xfrm>
          <a:prstGeom prst="line">
            <a:avLst/>
          </a:prstGeom>
          <a:ln w="6350">
            <a:solidFill>
              <a:schemeClr val="accent1"/>
            </a:solidFill>
            <a:prstDash val="dash"/>
            <a:round/>
            <a:headEnd type="oval"/>
          </a:ln>
        </p:spPr>
        <p:txBody>
          <a:bodyPr lIns="0" tIns="0" rIns="0" bIns="0"/>
          <a:lstStyle/>
          <a:p>
            <a:pPr defTabSz="457200">
              <a:defRPr sz="1200">
                <a:uFillTx/>
                <a:latin typeface="+mj-lt"/>
                <a:ea typeface="+mj-ea"/>
                <a:cs typeface="+mj-cs"/>
                <a:sym typeface="Helvetica"/>
              </a:defRPr>
            </a:pPr>
            <a:endParaRPr sz="1200" kern="0">
              <a:solidFill>
                <a:sysClr val="windowText" lastClr="000000"/>
              </a:solidFill>
              <a:cs typeface="+mn-ea"/>
              <a:sym typeface="+mn-lt"/>
            </a:endParaRPr>
          </a:p>
        </p:txBody>
      </p:sp>
      <p:sp>
        <p:nvSpPr>
          <p:cNvPr id="60" name="Shape 14712"/>
          <p:cNvSpPr/>
          <p:nvPr>
            <p:custDataLst>
              <p:tags r:id="rId16"/>
            </p:custDataLst>
          </p:nvPr>
        </p:nvSpPr>
        <p:spPr>
          <a:xfrm flipH="1">
            <a:off x="5610757" y="3436995"/>
            <a:ext cx="1462100" cy="1"/>
          </a:xfrm>
          <a:prstGeom prst="line">
            <a:avLst/>
          </a:prstGeom>
          <a:ln w="6350">
            <a:solidFill>
              <a:schemeClr val="accent1"/>
            </a:solidFill>
            <a:prstDash val="dash"/>
            <a:round/>
            <a:headEnd type="oval"/>
          </a:ln>
        </p:spPr>
        <p:txBody>
          <a:bodyPr lIns="0" tIns="0" rIns="0" bIns="0"/>
          <a:lstStyle/>
          <a:p>
            <a:pPr defTabSz="457200">
              <a:defRPr sz="1200">
                <a:uFillTx/>
                <a:latin typeface="+mj-lt"/>
                <a:ea typeface="+mj-ea"/>
                <a:cs typeface="+mj-cs"/>
                <a:sym typeface="Helvetica"/>
              </a:defRPr>
            </a:pPr>
            <a:endParaRPr sz="1200" kern="0">
              <a:solidFill>
                <a:sysClr val="windowText" lastClr="000000"/>
              </a:solidFill>
              <a:cs typeface="+mn-ea"/>
              <a:sym typeface="+mn-lt"/>
            </a:endParaRPr>
          </a:p>
        </p:txBody>
      </p:sp>
      <p:sp>
        <p:nvSpPr>
          <p:cNvPr id="2" name="文本框 1"/>
          <p:cNvSpPr txBox="1"/>
          <p:nvPr/>
        </p:nvSpPr>
        <p:spPr>
          <a:xfrm>
            <a:off x="6948170" y="1995805"/>
            <a:ext cx="1299210" cy="645160"/>
          </a:xfrm>
          <a:prstGeom prst="rect">
            <a:avLst/>
          </a:prstGeom>
          <a:noFill/>
        </p:spPr>
        <p:txBody>
          <a:bodyPr wrap="square" rtlCol="0">
            <a:spAutoFit/>
          </a:bodyPr>
          <a:p>
            <a:pPr algn="l">
              <a:buClrTx/>
              <a:buSzTx/>
              <a:buFontTx/>
            </a:pPr>
            <a:r>
              <a:rPr lang="zh-CN" altLang="en-US" sz="1200"/>
              <a:t>岗位编号，</a:t>
            </a:r>
            <a:endParaRPr lang="zh-CN" altLang="en-US" sz="1200"/>
          </a:p>
          <a:p>
            <a:pPr algn="l">
              <a:buClrTx/>
              <a:buSzTx/>
              <a:buFontTx/>
            </a:pPr>
            <a:r>
              <a:rPr lang="zh-CN" altLang="en-US" sz="1200"/>
              <a:t>岗位名称，</a:t>
            </a:r>
            <a:endParaRPr lang="zh-CN" altLang="en-US" sz="1200"/>
          </a:p>
          <a:p>
            <a:pPr algn="l">
              <a:buClrTx/>
              <a:buSzTx/>
              <a:buFontTx/>
            </a:pPr>
            <a:r>
              <a:rPr lang="zh-CN" altLang="en-US" sz="1200"/>
              <a:t>所属部门</a:t>
            </a:r>
            <a:endParaRPr lang="zh-CN" altLang="en-US" sz="1200"/>
          </a:p>
        </p:txBody>
      </p:sp>
      <p:sp>
        <p:nvSpPr>
          <p:cNvPr id="3" name="文本框 2"/>
          <p:cNvSpPr txBox="1"/>
          <p:nvPr/>
        </p:nvSpPr>
        <p:spPr>
          <a:xfrm>
            <a:off x="7048500" y="3831590"/>
            <a:ext cx="1412240" cy="829945"/>
          </a:xfrm>
          <a:prstGeom prst="rect">
            <a:avLst/>
          </a:prstGeom>
          <a:noFill/>
        </p:spPr>
        <p:txBody>
          <a:bodyPr wrap="square" rtlCol="0">
            <a:spAutoFit/>
          </a:bodyPr>
          <a:p>
            <a:r>
              <a:rPr lang="zh-CN" altLang="en-US" sz="1200"/>
              <a:t>系统校验无员工关联后执行删除，否则提示先调整员工岗位。</a:t>
            </a:r>
            <a:endParaRPr lang="zh-CN" altLang="en-US" sz="1200"/>
          </a:p>
        </p:txBody>
      </p:sp>
      <p:sp>
        <p:nvSpPr>
          <p:cNvPr id="4" name="文本框 3"/>
          <p:cNvSpPr txBox="1"/>
          <p:nvPr/>
        </p:nvSpPr>
        <p:spPr>
          <a:xfrm>
            <a:off x="561340" y="3896995"/>
            <a:ext cx="1562100" cy="460375"/>
          </a:xfrm>
          <a:prstGeom prst="rect">
            <a:avLst/>
          </a:prstGeom>
          <a:noFill/>
        </p:spPr>
        <p:txBody>
          <a:bodyPr wrap="square" rtlCol="0">
            <a:spAutoFit/>
          </a:bodyPr>
          <a:p>
            <a:r>
              <a:rPr lang="zh-CN" altLang="en-US" sz="1200">
                <a:uFill>
                  <a:solidFill>
                    <a:srgbClr val="000000">
                      <a:alpha val="50000"/>
                    </a:srgbClr>
                  </a:solidFill>
                </a:uFill>
              </a:rPr>
              <a:t>展示岗位基础信息、所属部门</a:t>
            </a:r>
            <a:endParaRPr lang="zh-CN" altLang="en-US" sz="1200">
              <a:uFill>
                <a:solidFill>
                  <a:srgbClr val="000000">
                    <a:alpha val="50000"/>
                  </a:srgbClr>
                </a:solidFill>
              </a:uFill>
            </a:endParaRPr>
          </a:p>
        </p:txBody>
      </p:sp>
      <p:pic>
        <p:nvPicPr>
          <p:cNvPr id="9" name="图片 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Tree>
  </p:cSld>
  <p:clrMapOvr>
    <a:masterClrMapping/>
  </p:clrMapOvr>
  <p:transition spd="slow">
    <p:wipe/>
  </p:transition>
  <p:timing>
    <p:tnLst>
      <p:par>
        <p:cTn id="1" dur="indefinite" restart="never" nodeType="tmRoot"/>
      </p:par>
    </p:tnLst>
    <p:bldLst>
      <p:bldP spid="57" grpId="0" bldLvl="0" animBg="1" advAuto="0"/>
      <p:bldP spid="58" grpId="0" bldLvl="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7315" y="123190"/>
            <a:ext cx="3048000" cy="521970"/>
          </a:xfrm>
          <a:prstGeom prst="rect">
            <a:avLst/>
          </a:prstGeom>
          <a:noFill/>
        </p:spPr>
        <p:txBody>
          <a:bodyPr wrap="square" rtlCol="0">
            <a:spAutoFit/>
          </a:bodyPr>
          <a:p>
            <a:r>
              <a:rPr lang="zh-CN" altLang="en-US" sz="2800">
                <a:solidFill>
                  <a:schemeClr val="bg1"/>
                </a:solidFill>
              </a:rPr>
              <a:t>职位管理总流程图</a:t>
            </a:r>
            <a:endParaRPr lang="zh-CN" altLang="en-US" sz="2800">
              <a:solidFill>
                <a:schemeClr val="bg1"/>
              </a:solidFill>
            </a:endParaRPr>
          </a:p>
        </p:txBody>
      </p:sp>
      <p:pic>
        <p:nvPicPr>
          <p:cNvPr id="3" name="ECB019B1-382A-4266-B25C-5B523AA43C14-3" descr="C:/Users/asus/AppData/Local/Temp/wps.ElBeKawps"/>
          <p:cNvPicPr>
            <a:picLocks noChangeAspect="1"/>
          </p:cNvPicPr>
          <p:nvPr/>
        </p:nvPicPr>
        <p:blipFill>
          <a:blip r:embed="rId1"/>
          <a:stretch>
            <a:fillRect/>
          </a:stretch>
        </p:blipFill>
        <p:spPr>
          <a:xfrm>
            <a:off x="2393950" y="544195"/>
            <a:ext cx="4497705" cy="4187190"/>
          </a:xfrm>
          <a:prstGeom prst="rect">
            <a:avLst/>
          </a:prstGeom>
          <a:noFill/>
          <a:ln>
            <a:noFill/>
          </a:ln>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29513" y="51470"/>
            <a:ext cx="18072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需求分析</a:t>
            </a:r>
            <a:endParaRPr lang="zh-CN" altLang="en-US" sz="3200" dirty="0">
              <a:solidFill>
                <a:prstClr val="white"/>
              </a:solidFill>
              <a:cs typeface="+mn-ea"/>
              <a:sym typeface="+mn-lt"/>
            </a:endParaRPr>
          </a:p>
        </p:txBody>
      </p:sp>
      <p:pic>
        <p:nvPicPr>
          <p:cNvPr id="1073742851" name="图片 1073742850"/>
          <p:cNvPicPr>
            <a:picLocks noChangeAspect="1"/>
          </p:cNvPicPr>
          <p:nvPr/>
        </p:nvPicPr>
        <p:blipFill>
          <a:blip r:embed="rId1"/>
          <a:stretch>
            <a:fillRect/>
          </a:stretch>
        </p:blipFill>
        <p:spPr>
          <a:xfrm>
            <a:off x="0" y="699770"/>
            <a:ext cx="5082540" cy="3652520"/>
          </a:xfrm>
          <a:prstGeom prst="rect">
            <a:avLst/>
          </a:prstGeom>
          <a:noFill/>
          <a:ln w="9525">
            <a:noFill/>
          </a:ln>
        </p:spPr>
      </p:pic>
      <p:sp>
        <p:nvSpPr>
          <p:cNvPr id="2" name="文本框 1"/>
          <p:cNvSpPr txBox="1"/>
          <p:nvPr/>
        </p:nvSpPr>
        <p:spPr>
          <a:xfrm>
            <a:off x="1691640" y="4552950"/>
            <a:ext cx="3048000" cy="306705"/>
          </a:xfrm>
          <a:prstGeom prst="rect">
            <a:avLst/>
          </a:prstGeom>
          <a:noFill/>
        </p:spPr>
        <p:txBody>
          <a:bodyPr wrap="square" rtlCol="0">
            <a:spAutoFit/>
          </a:bodyPr>
          <a:p>
            <a:r>
              <a:rPr lang="zh-CN" altLang="en-US" sz="1400"/>
              <a:t>用例图</a:t>
            </a:r>
            <a:endParaRPr lang="zh-CN" altLang="en-US" sz="1400"/>
          </a:p>
        </p:txBody>
      </p:sp>
      <p:pic>
        <p:nvPicPr>
          <p:cNvPr id="3" name="图片 2"/>
          <p:cNvPicPr>
            <a:picLocks noChangeAspect="1"/>
          </p:cNvPicPr>
          <p:nvPr/>
        </p:nvPicPr>
        <p:blipFill>
          <a:blip r:embed="rId2"/>
          <a:stretch>
            <a:fillRect/>
          </a:stretch>
        </p:blipFill>
        <p:spPr>
          <a:xfrm>
            <a:off x="4500245" y="772160"/>
            <a:ext cx="4537075" cy="3883025"/>
          </a:xfrm>
          <a:prstGeom prst="rect">
            <a:avLst/>
          </a:prstGeom>
        </p:spPr>
      </p:pic>
      <p:sp>
        <p:nvSpPr>
          <p:cNvPr id="4" name="文本框 3"/>
          <p:cNvSpPr txBox="1"/>
          <p:nvPr/>
        </p:nvSpPr>
        <p:spPr>
          <a:xfrm>
            <a:off x="5652135" y="4588510"/>
            <a:ext cx="3048000" cy="306705"/>
          </a:xfrm>
          <a:prstGeom prst="rect">
            <a:avLst/>
          </a:prstGeom>
          <a:noFill/>
        </p:spPr>
        <p:txBody>
          <a:bodyPr wrap="square" rtlCol="0">
            <a:spAutoFit/>
          </a:bodyPr>
          <a:p>
            <a:r>
              <a:rPr lang="zh-CN" altLang="en-US" sz="1400"/>
              <a:t>管理员子系统顶层数据流图</a:t>
            </a:r>
            <a:endParaRPr lang="zh-CN" altLang="en-US" sz="140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907540" y="2067560"/>
            <a:ext cx="5288915" cy="829945"/>
          </a:xfrm>
          <a:prstGeom prst="rect">
            <a:avLst/>
          </a:prstGeom>
          <a:noFill/>
        </p:spPr>
        <p:txBody>
          <a:bodyPr wrap="square" rtlCol="0">
            <a:spAutoFit/>
          </a:bodyPr>
          <a:p>
            <a:r>
              <a:rPr lang="zh-CN" altLang="en-US" sz="4800">
                <a:solidFill>
                  <a:schemeClr val="tx1">
                    <a:lumMod val="85000"/>
                    <a:lumOff val="15000"/>
                  </a:schemeClr>
                </a:solidFill>
              </a:rPr>
              <a:t>恳请老师批评指正</a:t>
            </a:r>
            <a:endParaRPr lang="zh-CN" altLang="en-US" sz="4800">
              <a:solidFill>
                <a:schemeClr val="tx1">
                  <a:lumMod val="85000"/>
                  <a:lumOff val="15000"/>
                </a:schemeClr>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3" name="文本框 2"/>
          <p:cNvSpPr txBox="1"/>
          <p:nvPr/>
        </p:nvSpPr>
        <p:spPr>
          <a:xfrm>
            <a:off x="107315" y="123190"/>
            <a:ext cx="4164330" cy="521970"/>
          </a:xfrm>
          <a:prstGeom prst="rect">
            <a:avLst/>
          </a:prstGeom>
          <a:noFill/>
        </p:spPr>
        <p:txBody>
          <a:bodyPr wrap="square" rtlCol="0">
            <a:spAutoFit/>
          </a:bodyPr>
          <a:p>
            <a:r>
              <a:rPr lang="zh-CN" altLang="en-US" sz="2800">
                <a:solidFill>
                  <a:schemeClr val="bg1"/>
                </a:solidFill>
              </a:rPr>
              <a:t>员工人事信息</a:t>
            </a:r>
            <a:r>
              <a:rPr lang="zh-CN" altLang="en-US" sz="2800">
                <a:solidFill>
                  <a:schemeClr val="bg1"/>
                </a:solidFill>
              </a:rPr>
              <a:t>管理系统</a:t>
            </a:r>
            <a:endParaRPr lang="zh-CN" altLang="en-US" sz="28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29513" y="51470"/>
            <a:ext cx="2213610" cy="582295"/>
          </a:xfrm>
          <a:prstGeom prst="rect">
            <a:avLst/>
          </a:prstGeom>
          <a:noFill/>
          <a:ln>
            <a:solidFill>
              <a:srgbClr val="FFFFFF">
                <a:alpha val="45882"/>
              </a:srgbClr>
            </a:solidFill>
          </a:ln>
        </p:spPr>
        <p:txBody>
          <a:bodyPr wrap="none" lIns="91438" tIns="45719" rIns="91438" bIns="45719" rtlCol="0">
            <a:spAutoFit/>
          </a:bodyPr>
          <a:lstStyle/>
          <a:p>
            <a:r>
              <a:rPr lang="zh-CN" altLang="en-US" sz="3200" dirty="0">
                <a:solidFill>
                  <a:prstClr val="white"/>
                </a:solidFill>
                <a:cs typeface="+mn-ea"/>
                <a:sym typeface="+mn-lt"/>
              </a:rPr>
              <a:t>数据库设计</a:t>
            </a:r>
            <a:endParaRPr lang="zh-CN" altLang="en-US" sz="3200" dirty="0">
              <a:solidFill>
                <a:prstClr val="white"/>
              </a:solidFill>
              <a:cs typeface="+mn-ea"/>
              <a:sym typeface="+mn-lt"/>
            </a:endParaRPr>
          </a:p>
        </p:txBody>
      </p:sp>
      <p:pic>
        <p:nvPicPr>
          <p:cNvPr id="2" name="图片 -2147482490"/>
          <p:cNvPicPr>
            <a:picLocks noChangeAspect="1"/>
          </p:cNvPicPr>
          <p:nvPr/>
        </p:nvPicPr>
        <p:blipFill>
          <a:blip r:embed="rId1"/>
          <a:stretch>
            <a:fillRect/>
          </a:stretch>
        </p:blipFill>
        <p:spPr>
          <a:xfrm>
            <a:off x="35560" y="771525"/>
            <a:ext cx="5988685" cy="4051935"/>
          </a:xfrm>
          <a:prstGeom prst="rect">
            <a:avLst/>
          </a:prstGeom>
          <a:noFill/>
          <a:ln w="9525">
            <a:noFill/>
          </a:ln>
        </p:spPr>
      </p:pic>
      <p:sp>
        <p:nvSpPr>
          <p:cNvPr id="7" name="文本框 6"/>
          <p:cNvSpPr txBox="1"/>
          <p:nvPr/>
        </p:nvSpPr>
        <p:spPr>
          <a:xfrm>
            <a:off x="6156325" y="1203960"/>
            <a:ext cx="2569210" cy="3232785"/>
          </a:xfrm>
          <a:prstGeom prst="rect">
            <a:avLst/>
          </a:prstGeom>
          <a:noFill/>
        </p:spPr>
        <p:txBody>
          <a:bodyPr wrap="square" rtlCol="0">
            <a:noAutofit/>
          </a:bodyPr>
          <a:p>
            <a:pPr indent="457200"/>
            <a:r>
              <a:rPr lang="zh-CN" altLang="en-US"/>
              <a:t>根据实体与关系之间转换的一般规则，一个实体型可以转换为一个关系模式。结合本系统的业务模型，实体</a:t>
            </a:r>
            <a:r>
              <a:rPr lang="en-US" altLang="zh-CN"/>
              <a:t>“</a:t>
            </a:r>
            <a:r>
              <a:rPr lang="zh-CN" altLang="en-US"/>
              <a:t>部门、岗位、薪酬、员工、调岗记录、管理员</a:t>
            </a:r>
            <a:r>
              <a:rPr lang="en-US" altLang="zh-CN"/>
              <a:t>”</a:t>
            </a:r>
            <a:r>
              <a:rPr lang="zh-CN" altLang="en-US"/>
              <a:t>可直接转换为</a:t>
            </a:r>
            <a:r>
              <a:rPr lang="zh-CN" altLang="en-US"/>
              <a:t>五个关系表。</a:t>
            </a:r>
            <a:endParaRPr lang="zh-CN" altLang="en-US"/>
          </a:p>
        </p:txBody>
      </p:sp>
      <p:sp>
        <p:nvSpPr>
          <p:cNvPr id="8" name="文本框 7"/>
          <p:cNvSpPr txBox="1"/>
          <p:nvPr/>
        </p:nvSpPr>
        <p:spPr>
          <a:xfrm>
            <a:off x="2627630" y="4660265"/>
            <a:ext cx="3048000" cy="368300"/>
          </a:xfrm>
          <a:prstGeom prst="rect">
            <a:avLst/>
          </a:prstGeom>
          <a:noFill/>
        </p:spPr>
        <p:txBody>
          <a:bodyPr wrap="square" rtlCol="0">
            <a:spAutoFit/>
          </a:bodyPr>
          <a:p>
            <a:r>
              <a:rPr lang="en-US" altLang="zh-CN"/>
              <a:t>E-R</a:t>
            </a:r>
            <a:r>
              <a:rPr lang="zh-CN" altLang="en-US"/>
              <a:t>图</a:t>
            </a:r>
            <a:endParaRPr lang="zh-CN" altLang="en-US"/>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29513" y="51470"/>
            <a:ext cx="1807210" cy="582295"/>
          </a:xfrm>
          <a:prstGeom prst="rect">
            <a:avLst/>
          </a:prstGeom>
          <a:noFill/>
          <a:ln>
            <a:solidFill>
              <a:srgbClr val="FFFFFF">
                <a:alpha val="45882"/>
              </a:srgbClr>
            </a:solidFill>
          </a:ln>
        </p:spPr>
        <p:txBody>
          <a:bodyPr wrap="none" lIns="91438" tIns="45719" rIns="91438" bIns="45719" rtlCol="0">
            <a:spAutoFit/>
          </a:bodyPr>
          <a:lstStyle/>
          <a:p>
            <a:pPr algn="l"/>
            <a:r>
              <a:rPr lang="zh-CN" altLang="en-US" sz="3200" dirty="0">
                <a:solidFill>
                  <a:schemeClr val="bg1"/>
                </a:solidFill>
                <a:cs typeface="+mn-ea"/>
                <a:sym typeface="+mn-lt"/>
              </a:rPr>
              <a:t>系统设计</a:t>
            </a:r>
            <a:endParaRPr lang="zh-CN" altLang="en-US" sz="3200" dirty="0">
              <a:solidFill>
                <a:schemeClr val="bg1"/>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graphicFrame>
        <p:nvGraphicFramePr>
          <p:cNvPr id="2" name="表格 1"/>
          <p:cNvGraphicFramePr/>
          <p:nvPr>
            <p:custDataLst>
              <p:tags r:id="rId2"/>
            </p:custDataLst>
          </p:nvPr>
        </p:nvGraphicFramePr>
        <p:xfrm>
          <a:off x="23495" y="699770"/>
          <a:ext cx="9101455" cy="4282440"/>
        </p:xfrm>
        <a:graphic>
          <a:graphicData uri="http://schemas.openxmlformats.org/drawingml/2006/table">
            <a:tbl>
              <a:tblPr/>
              <a:tblGrid>
                <a:gridCol w="751205"/>
                <a:gridCol w="1023620"/>
                <a:gridCol w="1618615"/>
                <a:gridCol w="1146810"/>
                <a:gridCol w="2192020"/>
                <a:gridCol w="2369185"/>
              </a:tblGrid>
              <a:tr h="271780">
                <a:tc>
                  <a:txBody>
                    <a:bodyPr/>
                    <a:p>
                      <a:pPr marL="0" indent="0" algn="ctr">
                        <a:spcBef>
                          <a:spcPct val="0"/>
                        </a:spcBef>
                        <a:spcAft>
                          <a:spcPct val="0"/>
                        </a:spcAft>
                      </a:pPr>
                      <a:r>
                        <a:rPr lang="zh-CN" sz="1000">
                          <a:latin typeface="Times New Roman" panose="02020603050405020304"/>
                          <a:ea typeface="宋体" panose="02010600030101010101" pitchFamily="2" charset="-122"/>
                        </a:rPr>
                        <a:t>编号</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模块名称</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主要功能</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用户</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业务价值</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技术实现</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190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B8CCE4"/>
                    </a:solidFill>
                  </a:tcPr>
                </a:tc>
              </a:tr>
              <a:tr h="495935">
                <a:tc>
                  <a:txBody>
                    <a:bodyPr/>
                    <a:p>
                      <a:pPr marL="0" indent="0" algn="ctr">
                        <a:spcBef>
                          <a:spcPct val="0"/>
                        </a:spcBef>
                        <a:spcAft>
                          <a:spcPct val="0"/>
                        </a:spcAft>
                      </a:pPr>
                      <a:r>
                        <a:rPr lang="en-US" altLang="zh-CN" sz="1000">
                          <a:latin typeface="Times New Roman" panose="02020603050405020304"/>
                          <a:ea typeface="Times New Roman" panose="02020603050405020304"/>
                        </a:rPr>
                        <a:t>1</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w="6350" cap="flat" cmpd="sng">
                      <a:solidFill>
                        <a:srgbClr val="000000"/>
                      </a:solidFill>
                      <a:prstDash val="solid"/>
                      <a:headEnd type="none" w="med" len="med"/>
                      <a:tailEnd type="none" w="med" len="med"/>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用户管理模块</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6350" cap="flat" cmpd="sng">
                      <a:solidFill>
                        <a:srgbClr val="000000"/>
                      </a:solidFill>
                      <a:prstDash val="solid"/>
                      <a:headEnd type="none" w="med" len="med"/>
                      <a:tailEnd type="none" w="med" len="med"/>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员工档案的操作、</a:t>
                      </a:r>
                      <a:r>
                        <a:rPr lang="en-US" altLang="zh-CN" sz="1000">
                          <a:latin typeface="Times New Roman" panose="02020603050405020304"/>
                          <a:ea typeface="Times New Roman" panose="02020603050405020304"/>
                        </a:rPr>
                        <a:t>Excel</a:t>
                      </a:r>
                      <a:r>
                        <a:rPr lang="zh-CN" sz="1000">
                          <a:latin typeface="Times New Roman" panose="02020603050405020304"/>
                          <a:ea typeface="宋体" panose="02010600030101010101" pitchFamily="2" charset="-122"/>
                        </a:rPr>
                        <a:t>批量导入、员工状态管理</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6350" cap="flat" cmpd="sng">
                      <a:solidFill>
                        <a:srgbClr val="000000"/>
                      </a:solidFill>
                      <a:prstDash val="solid"/>
                      <a:headEnd type="none" w="med" len="med"/>
                      <a:tailEnd type="none" w="med" len="med"/>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管理员</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6350" cap="flat" cmpd="sng">
                      <a:solidFill>
                        <a:srgbClr val="000000"/>
                      </a:solidFill>
                      <a:prstDash val="solid"/>
                      <a:headEnd type="none" w="med" len="med"/>
                      <a:tailEnd type="none" w="med" len="med"/>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实现员工信息的集中化管理</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w="6350" cap="flat" cmpd="sng">
                      <a:solidFill>
                        <a:srgbClr val="000000"/>
                      </a:solidFill>
                      <a:prstDash val="solid"/>
                      <a:headEnd type="none" w="med" len="med"/>
                      <a:tailEnd type="none" w="med" len="med"/>
                    </a:lnT>
                    <a:lnB>
                      <a:noFill/>
                    </a:lnB>
                    <a:solidFill>
                      <a:srgbClr val="FFFFFF"/>
                    </a:solidFill>
                  </a:tcPr>
                </a:tc>
                <a:tc>
                  <a:txBody>
                    <a:bodyPr/>
                    <a:p>
                      <a:pPr marL="0" indent="0" algn="ctr">
                        <a:spcBef>
                          <a:spcPct val="0"/>
                        </a:spcBef>
                        <a:spcAft>
                          <a:spcPct val="0"/>
                        </a:spcAft>
                      </a:pPr>
                      <a:r>
                        <a:rPr lang="en-US" altLang="zh-CN" sz="1000">
                          <a:latin typeface="Times New Roman" panose="02020603050405020304"/>
                          <a:ea typeface="Times New Roman" panose="02020603050405020304"/>
                        </a:rPr>
                        <a:t>UsersController+ Excel</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w="6350" cap="flat" cmpd="sng">
                      <a:solidFill>
                        <a:srgbClr val="000000"/>
                      </a:solidFill>
                      <a:prstDash val="solid"/>
                      <a:headEnd type="none" w="med" len="med"/>
                      <a:tailEnd type="none" w="med" len="med"/>
                    </a:lnT>
                    <a:lnB>
                      <a:noFill/>
                    </a:lnB>
                    <a:solidFill>
                      <a:srgbClr val="FFFFFF"/>
                    </a:solidFill>
                  </a:tcPr>
                </a:tc>
              </a:tr>
              <a:tr h="495300">
                <a:tc>
                  <a:txBody>
                    <a:bodyPr/>
                    <a:p>
                      <a:pPr marL="0" indent="0" algn="ctr">
                        <a:spcBef>
                          <a:spcPct val="0"/>
                        </a:spcBef>
                        <a:spcAft>
                          <a:spcPct val="0"/>
                        </a:spcAft>
                      </a:pPr>
                      <a:r>
                        <a:rPr lang="en-US" altLang="zh-CN" sz="1000">
                          <a:latin typeface="Times New Roman" panose="02020603050405020304"/>
                          <a:ea typeface="Times New Roman" panose="02020603050405020304"/>
                        </a:rPr>
                        <a:t>2</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信息查询模块</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多条件组合查询、模糊匹配搜索、查询结果展示</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管理员</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快速定位员工信息，支持复杂查询需求</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en-US" altLang="zh-CN" sz="1000">
                          <a:latin typeface="Times New Roman" panose="02020603050405020304"/>
                          <a:ea typeface="Times New Roman" panose="02020603050405020304"/>
                        </a:rPr>
                        <a:t>InfoQueryController</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r>
              <a:tr h="384175">
                <a:tc>
                  <a:txBody>
                    <a:bodyPr/>
                    <a:p>
                      <a:pPr marL="0" indent="0" algn="ctr">
                        <a:spcBef>
                          <a:spcPct val="0"/>
                        </a:spcBef>
                        <a:spcAft>
                          <a:spcPct val="0"/>
                        </a:spcAft>
                      </a:pPr>
                      <a:r>
                        <a:rPr lang="en-US" altLang="zh-CN" sz="1000">
                          <a:latin typeface="Times New Roman" panose="02020603050405020304"/>
                          <a:ea typeface="Times New Roman" panose="02020603050405020304"/>
                        </a:rPr>
                        <a:t>3</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员工信息管理模块</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个人信息查询、基本资料修改、调岗信息查看</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员工</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员工自助服务，减少管理员工作量</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en-US" altLang="zh-CN" sz="1000">
                          <a:latin typeface="Times New Roman" panose="02020603050405020304"/>
                          <a:ea typeface="Times New Roman" panose="02020603050405020304"/>
                        </a:rPr>
                        <a:t>EmployeeController</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r>
              <a:tr h="604520">
                <a:tc>
                  <a:txBody>
                    <a:bodyPr/>
                    <a:p>
                      <a:pPr marL="0" indent="0" algn="ctr">
                        <a:spcBef>
                          <a:spcPct val="0"/>
                        </a:spcBef>
                        <a:spcAft>
                          <a:spcPct val="0"/>
                        </a:spcAft>
                      </a:pPr>
                      <a:r>
                        <a:rPr lang="en-US" altLang="zh-CN" sz="1000">
                          <a:latin typeface="Times New Roman" panose="02020603050405020304"/>
                          <a:ea typeface="Times New Roman" panose="02020603050405020304"/>
                        </a:rPr>
                        <a:t>4</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部门管理模块</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部门信息维护、组织架构管理、部门层级关系</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管理员</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建立清晰的组织架构，支持业务流程</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en-US" altLang="zh-CN" sz="1000">
                          <a:latin typeface="Times New Roman" panose="02020603050405020304"/>
                          <a:ea typeface="Times New Roman" panose="02020603050405020304"/>
                        </a:rPr>
                        <a:t>DeptsController</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r>
              <a:tr h="383540">
                <a:tc>
                  <a:txBody>
                    <a:bodyPr/>
                    <a:p>
                      <a:pPr marL="0" indent="0" algn="ctr">
                        <a:spcBef>
                          <a:spcPct val="0"/>
                        </a:spcBef>
                        <a:spcAft>
                          <a:spcPct val="0"/>
                        </a:spcAft>
                      </a:pPr>
                      <a:r>
                        <a:rPr lang="en-US" altLang="zh-CN" sz="1000">
                          <a:latin typeface="Times New Roman" panose="02020603050405020304"/>
                          <a:ea typeface="Times New Roman" panose="02020603050405020304"/>
                        </a:rPr>
                        <a:t>5</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职位管理模块</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岗位信息管理、职位层级、部门关联关系</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管理员</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规范岗位设置，明确职责分工</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en-US" altLang="zh-CN" sz="1000">
                          <a:latin typeface="Times New Roman" panose="02020603050405020304"/>
                          <a:ea typeface="Times New Roman" panose="02020603050405020304"/>
                        </a:rPr>
                        <a:t>PostsController</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r>
              <a:tr h="384175">
                <a:tc>
                  <a:txBody>
                    <a:bodyPr/>
                    <a:p>
                      <a:pPr marL="0" indent="0" algn="ctr">
                        <a:spcBef>
                          <a:spcPct val="0"/>
                        </a:spcBef>
                        <a:spcAft>
                          <a:spcPct val="0"/>
                        </a:spcAft>
                      </a:pPr>
                      <a:r>
                        <a:rPr lang="en-US" altLang="zh-CN" sz="1000">
                          <a:latin typeface="Times New Roman" panose="02020603050405020304"/>
                          <a:ea typeface="Times New Roman" panose="02020603050405020304"/>
                        </a:rPr>
                        <a:t>6</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薪资管理模块</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薪酬标准设定、等级管理、岗位薪酬关联</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管理员</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建立公平的薪酬体系，规范薪酬管理</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en-US" altLang="zh-CN" sz="1000">
                          <a:latin typeface="Times New Roman" panose="02020603050405020304"/>
                          <a:ea typeface="Times New Roman" panose="02020603050405020304"/>
                        </a:rPr>
                        <a:t>MpaysController</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r>
              <a:tr h="383540">
                <a:tc>
                  <a:txBody>
                    <a:bodyPr/>
                    <a:p>
                      <a:pPr marL="0" indent="0" algn="ctr">
                        <a:spcBef>
                          <a:spcPct val="0"/>
                        </a:spcBef>
                        <a:spcAft>
                          <a:spcPct val="0"/>
                        </a:spcAft>
                      </a:pPr>
                      <a:r>
                        <a:rPr lang="en-US" altLang="zh-CN" sz="1000">
                          <a:latin typeface="Times New Roman" panose="02020603050405020304"/>
                          <a:ea typeface="Times New Roman" panose="02020603050405020304"/>
                        </a:rPr>
                        <a:t>7</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调岗管理模块</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调岗通知发布、员工确认、状态跟踪</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管理员</a:t>
                      </a:r>
                      <a:r>
                        <a:rPr lang="en-US" altLang="zh-CN" sz="1000">
                          <a:latin typeface="Times New Roman" panose="02020603050405020304"/>
                          <a:ea typeface="Times New Roman" panose="02020603050405020304"/>
                        </a:rPr>
                        <a:t>/</a:t>
                      </a:r>
                      <a:r>
                        <a:rPr lang="zh-CN" sz="1000">
                          <a:latin typeface="Times New Roman" panose="02020603050405020304"/>
                          <a:ea typeface="宋体" panose="02010600030101010101" pitchFamily="2" charset="-122"/>
                        </a:rPr>
                        <a:t>员工</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规范调岗流程，提高沟通效率</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en-US" altLang="zh-CN" sz="1000">
                          <a:latin typeface="Times New Roman" panose="02020603050405020304"/>
                          <a:ea typeface="Times New Roman" panose="02020603050405020304"/>
                        </a:rPr>
                        <a:t>DnoticesController</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r>
              <a:tr h="383540">
                <a:tc>
                  <a:txBody>
                    <a:bodyPr/>
                    <a:p>
                      <a:pPr marL="0" indent="0" algn="ctr">
                        <a:spcBef>
                          <a:spcPct val="0"/>
                        </a:spcBef>
                        <a:spcAft>
                          <a:spcPct val="0"/>
                        </a:spcAft>
                      </a:pPr>
                      <a:r>
                        <a:rPr lang="en-US" altLang="zh-CN" sz="1000">
                          <a:latin typeface="Times New Roman" panose="02020603050405020304"/>
                          <a:ea typeface="Times New Roman" panose="02020603050405020304"/>
                        </a:rPr>
                        <a:t>8</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数据统计分析模块</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入职离职统计、薪酬分析、报表</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管理员</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为决策提供数据支持，优化人力资源配置</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a:noFill/>
                    </a:lnB>
                    <a:solidFill>
                      <a:srgbClr val="FFFFFF"/>
                    </a:solidFill>
                  </a:tcPr>
                </a:tc>
                <a:tc>
                  <a:txBody>
                    <a:bodyPr/>
                    <a:p>
                      <a:pPr marL="0" indent="0" algn="ctr">
                        <a:spcBef>
                          <a:spcPct val="0"/>
                        </a:spcBef>
                        <a:spcAft>
                          <a:spcPct val="0"/>
                        </a:spcAft>
                      </a:pPr>
                      <a:r>
                        <a:rPr lang="en-US" altLang="zh-CN" sz="1000">
                          <a:latin typeface="Times New Roman" panose="02020603050405020304"/>
                          <a:ea typeface="Times New Roman" panose="02020603050405020304"/>
                        </a:rPr>
                        <a:t>AnalysisController</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a:noFill/>
                    </a:lnB>
                    <a:solidFill>
                      <a:srgbClr val="FFFFFF"/>
                    </a:solidFill>
                  </a:tcPr>
                </a:tc>
              </a:tr>
              <a:tr h="495935">
                <a:tc>
                  <a:txBody>
                    <a:bodyPr/>
                    <a:p>
                      <a:pPr marL="0" indent="0" algn="ctr">
                        <a:spcBef>
                          <a:spcPct val="0"/>
                        </a:spcBef>
                        <a:spcAft>
                          <a:spcPct val="0"/>
                        </a:spcAft>
                      </a:pPr>
                      <a:r>
                        <a:rPr lang="en-US" altLang="zh-CN" sz="1000">
                          <a:latin typeface="Times New Roman" panose="02020603050405020304"/>
                          <a:ea typeface="Times New Roman" panose="02020603050405020304"/>
                        </a:rPr>
                        <a:t>9</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w="19050" cap="flat" cmpd="sng">
                      <a:solidFill>
                        <a:srgbClr val="000000"/>
                      </a:solidFill>
                      <a:prstDash val="solid"/>
                      <a:headEnd type="none" w="med" len="med"/>
                      <a:tailEnd type="none" w="med" len="med"/>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系统主页面</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w="19050" cap="flat" cmpd="sng">
                      <a:solidFill>
                        <a:srgbClr val="000000"/>
                      </a:solidFill>
                      <a:prstDash val="solid"/>
                      <a:headEnd type="none" w="med" len="med"/>
                      <a:tailEnd type="none" w="med" len="med"/>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系统主页展示、导航菜单管理、</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w="19050" cap="flat" cmpd="sng">
                      <a:solidFill>
                        <a:srgbClr val="000000"/>
                      </a:solidFill>
                      <a:prstDash val="solid"/>
                      <a:headEnd type="none" w="med" len="med"/>
                      <a:tailEnd type="none" w="med" len="med"/>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全部用户</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w="19050" cap="flat" cmpd="sng">
                      <a:solidFill>
                        <a:srgbClr val="000000"/>
                      </a:solidFill>
                      <a:prstDash val="solid"/>
                      <a:headEnd type="none" w="med" len="med"/>
                      <a:tailEnd type="none" w="med" len="med"/>
                    </a:lnB>
                    <a:solidFill>
                      <a:srgbClr val="FFFFFF"/>
                    </a:solidFill>
                  </a:tcPr>
                </a:tc>
                <a:tc>
                  <a:txBody>
                    <a:bodyPr/>
                    <a:p>
                      <a:pPr marL="0" indent="0" algn="ctr">
                        <a:spcBef>
                          <a:spcPct val="0"/>
                        </a:spcBef>
                        <a:spcAft>
                          <a:spcPct val="0"/>
                        </a:spcAft>
                      </a:pPr>
                      <a:r>
                        <a:rPr lang="zh-CN" sz="1000">
                          <a:latin typeface="Times New Roman" panose="02020603050405020304"/>
                          <a:ea typeface="宋体" panose="02010600030101010101" pitchFamily="2" charset="-122"/>
                        </a:rPr>
                        <a:t>作为系统的统一入口，提供一致的用户体验和操作界面</a:t>
                      </a:r>
                      <a:endParaRPr lang="zh-CN" sz="1000">
                        <a:latin typeface="Times New Roman" panose="02020603050405020304"/>
                        <a:ea typeface="宋体" panose="02010600030101010101" pitchFamily="2" charset="-122"/>
                      </a:endParaRPr>
                    </a:p>
                  </a:txBody>
                  <a:tcPr marL="82550" marR="82550" marT="38100" marB="38100" anchor="ctr" anchorCtr="0">
                    <a:lnL>
                      <a:noFill/>
                    </a:lnL>
                    <a:lnR>
                      <a:noFill/>
                    </a:lnR>
                    <a:lnT>
                      <a:noFill/>
                    </a:lnT>
                    <a:lnB w="19050" cap="flat" cmpd="sng">
                      <a:solidFill>
                        <a:srgbClr val="000000"/>
                      </a:solidFill>
                      <a:prstDash val="solid"/>
                      <a:headEnd type="none" w="med" len="med"/>
                      <a:tailEnd type="none" w="med" len="med"/>
                    </a:lnB>
                    <a:solidFill>
                      <a:srgbClr val="FFFFFF"/>
                    </a:solidFill>
                  </a:tcPr>
                </a:tc>
                <a:tc>
                  <a:txBody>
                    <a:bodyPr/>
                    <a:p>
                      <a:pPr marL="0" indent="0" algn="ctr">
                        <a:spcBef>
                          <a:spcPct val="0"/>
                        </a:spcBef>
                        <a:spcAft>
                          <a:spcPct val="0"/>
                        </a:spcAft>
                      </a:pPr>
                      <a:r>
                        <a:rPr lang="en-US" altLang="zh-CN" sz="1000">
                          <a:latin typeface="Times New Roman" panose="02020603050405020304"/>
                          <a:ea typeface="Times New Roman" panose="02020603050405020304"/>
                        </a:rPr>
                        <a:t>HomeController</a:t>
                      </a:r>
                      <a:endParaRPr lang="en-US" altLang="zh-CN" sz="1000">
                        <a:latin typeface="Times New Roman" panose="02020603050405020304"/>
                        <a:ea typeface="Times New Roman" panose="02020603050405020304"/>
                      </a:endParaRPr>
                    </a:p>
                  </a:txBody>
                  <a:tcPr marL="82550" marR="82550" marT="38100" marB="38100" anchor="ctr" anchorCtr="0">
                    <a:lnL>
                      <a:noFill/>
                    </a:lnL>
                    <a:lnR>
                      <a:noFill/>
                    </a:lnR>
                    <a:lnT>
                      <a:noFill/>
                    </a:lnT>
                    <a:lnB w="19050" cap="flat" cmpd="sng">
                      <a:solidFill>
                        <a:srgbClr val="000000"/>
                      </a:solidFill>
                      <a:prstDash val="solid"/>
                      <a:headEnd type="none" w="med" len="med"/>
                      <a:tailEnd type="none" w="med" len="med"/>
                    </a:lnB>
                    <a:solidFill>
                      <a:srgbClr val="FFFFFF"/>
                    </a:solidFill>
                  </a:tcPr>
                </a:tc>
              </a:tr>
            </a:tbl>
          </a:graphicData>
        </a:graphic>
      </p:graphicFrame>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29513" y="51470"/>
            <a:ext cx="1807210" cy="582295"/>
          </a:xfrm>
          <a:prstGeom prst="rect">
            <a:avLst/>
          </a:prstGeom>
          <a:noFill/>
          <a:ln>
            <a:solidFill>
              <a:srgbClr val="FFFFFF">
                <a:alpha val="45882"/>
              </a:srgbClr>
            </a:solidFill>
          </a:ln>
        </p:spPr>
        <p:txBody>
          <a:bodyPr wrap="none" lIns="91438" tIns="45719" rIns="91438" bIns="45719" rtlCol="0">
            <a:spAutoFit/>
          </a:bodyPr>
          <a:lstStyle/>
          <a:p>
            <a:pPr algn="l"/>
            <a:r>
              <a:rPr lang="zh-CN" altLang="en-US" sz="3200" dirty="0">
                <a:solidFill>
                  <a:schemeClr val="bg1"/>
                </a:solidFill>
                <a:cs typeface="+mn-ea"/>
                <a:sym typeface="+mn-lt"/>
              </a:rPr>
              <a:t>系统设计</a:t>
            </a:r>
            <a:endParaRPr lang="zh-CN" altLang="en-US" sz="3200" dirty="0">
              <a:solidFill>
                <a:schemeClr val="bg1"/>
              </a:solidFill>
              <a:cs typeface="+mn-ea"/>
              <a:sym typeface="+mn-lt"/>
            </a:endParaRPr>
          </a:p>
        </p:txBody>
      </p:sp>
      <p:grpSp>
        <p:nvGrpSpPr>
          <p:cNvPr id="3" name="组合 2"/>
          <p:cNvGrpSpPr/>
          <p:nvPr>
            <p:custDataLst>
              <p:tags r:id="rId1"/>
            </p:custDataLst>
          </p:nvPr>
        </p:nvGrpSpPr>
        <p:grpSpPr>
          <a:xfrm>
            <a:off x="2646166" y="1617882"/>
            <a:ext cx="1714504" cy="1714506"/>
            <a:chOff x="2658865" y="1833782"/>
            <a:chExt cx="1714504" cy="1714506"/>
          </a:xfrm>
        </p:grpSpPr>
        <p:sp>
          <p:nvSpPr>
            <p:cNvPr id="32" name="Shape 12538"/>
            <p:cNvSpPr/>
            <p:nvPr>
              <p:custDataLst>
                <p:tags r:id="rId2"/>
              </p:custDataLst>
            </p:nvPr>
          </p:nvSpPr>
          <p:spPr>
            <a:xfrm flipV="1">
              <a:off x="2658865" y="1833782"/>
              <a:ext cx="1714504" cy="1714506"/>
            </a:xfrm>
            <a:custGeom>
              <a:avLst/>
              <a:gdLst/>
              <a:ahLst/>
              <a:cxnLst>
                <a:cxn ang="0">
                  <a:pos x="wd2" y="hd2"/>
                </a:cxn>
                <a:cxn ang="5400000">
                  <a:pos x="wd2" y="hd2"/>
                </a:cxn>
                <a:cxn ang="10800000">
                  <a:pos x="wd2" y="hd2"/>
                </a:cxn>
                <a:cxn ang="16200000">
                  <a:pos x="wd2" y="hd2"/>
                </a:cxn>
              </a:cxnLst>
              <a:rect l="0" t="0" r="r" b="b"/>
              <a:pathLst>
                <a:path w="19652" h="19524" extrusionOk="0">
                  <a:moveTo>
                    <a:pt x="16570" y="16861"/>
                  </a:moveTo>
                  <a:lnTo>
                    <a:pt x="16570" y="16861"/>
                  </a:lnTo>
                  <a:cubicBezTo>
                    <a:pt x="12623" y="20562"/>
                    <a:pt x="6405" y="20384"/>
                    <a:pt x="2680" y="16463"/>
                  </a:cubicBezTo>
                  <a:cubicBezTo>
                    <a:pt x="-1045" y="12542"/>
                    <a:pt x="-865" y="6363"/>
                    <a:pt x="3081" y="2663"/>
                  </a:cubicBezTo>
                  <a:cubicBezTo>
                    <a:pt x="7027" y="-1038"/>
                    <a:pt x="13246" y="-860"/>
                    <a:pt x="16971" y="3061"/>
                  </a:cubicBezTo>
                  <a:cubicBezTo>
                    <a:pt x="20443" y="6716"/>
                    <a:pt x="20555" y="12392"/>
                    <a:pt x="17230" y="16179"/>
                  </a:cubicBezTo>
                  <a:lnTo>
                    <a:pt x="14677" y="13967"/>
                  </a:lnTo>
                  <a:lnTo>
                    <a:pt x="14677" y="13967"/>
                  </a:lnTo>
                  <a:cubicBezTo>
                    <a:pt x="17015" y="11305"/>
                    <a:pt x="16737" y="7264"/>
                    <a:pt x="14058" y="4942"/>
                  </a:cubicBezTo>
                  <a:cubicBezTo>
                    <a:pt x="11378" y="2619"/>
                    <a:pt x="7311" y="2895"/>
                    <a:pt x="4974" y="5557"/>
                  </a:cubicBezTo>
                  <a:cubicBezTo>
                    <a:pt x="2636" y="8219"/>
                    <a:pt x="2914" y="12260"/>
                    <a:pt x="5593" y="14582"/>
                  </a:cubicBezTo>
                  <a:cubicBezTo>
                    <a:pt x="8091" y="16747"/>
                    <a:pt x="11834" y="16674"/>
                    <a:pt x="14245" y="14414"/>
                  </a:cubicBezTo>
                  <a:close/>
                </a:path>
              </a:pathLst>
            </a:custGeom>
            <a:solidFill>
              <a:schemeClr val="bg1">
                <a:lumMod val="50000"/>
              </a:schemeClr>
            </a:solidFill>
            <a:ln w="12700">
              <a:miter lim="400000"/>
            </a:ln>
          </p:spPr>
          <p:txBody>
            <a:bodyPr lIns="0" tIns="0" rIns="0" bIns="0" anchor="ctr"/>
            <a:lstStyle/>
            <a:p>
              <a:pPr algn="ctr" defTabSz="457200"/>
              <a:endParaRPr kern="0">
                <a:solidFill>
                  <a:sysClr val="windowText" lastClr="000000"/>
                </a:solidFill>
                <a:uFill>
                  <a:solidFill/>
                </a:uFill>
                <a:cs typeface="+mn-ea"/>
                <a:sym typeface="+mn-lt"/>
              </a:endParaRPr>
            </a:p>
          </p:txBody>
        </p:sp>
        <p:grpSp>
          <p:nvGrpSpPr>
            <p:cNvPr id="44" name="Group 12547"/>
            <p:cNvGrpSpPr/>
            <p:nvPr/>
          </p:nvGrpSpPr>
          <p:grpSpPr>
            <a:xfrm>
              <a:off x="3184768" y="2352569"/>
              <a:ext cx="661445" cy="656612"/>
              <a:chOff x="0" y="39005"/>
              <a:chExt cx="661444" cy="656610"/>
            </a:xfrm>
          </p:grpSpPr>
          <p:sp>
            <p:nvSpPr>
              <p:cNvPr id="45" name="Shape 12545"/>
              <p:cNvSpPr/>
              <p:nvPr>
                <p:custDataLst>
                  <p:tags r:id="rId3"/>
                </p:custDataLst>
              </p:nvPr>
            </p:nvSpPr>
            <p:spPr>
              <a:xfrm>
                <a:off x="0" y="152846"/>
                <a:ext cx="661444" cy="480128"/>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2400">
                    <a:solidFill>
                      <a:srgbClr val="3194C6"/>
                    </a:solidFill>
                    <a:uFill>
                      <a:solidFill>
                        <a:srgbClr val="3194C6"/>
                      </a:solidFill>
                    </a:uFill>
                    <a:latin typeface="Roboto condensed"/>
                    <a:ea typeface="Roboto condensed"/>
                    <a:cs typeface="Roboto condensed"/>
                    <a:sym typeface="Roboto condensed"/>
                  </a:defRPr>
                </a:lvl1pPr>
              </a:lstStyle>
              <a:p>
                <a:pPr defTabSz="457200">
                  <a:defRPr sz="1800">
                    <a:solidFill>
                      <a:srgbClr val="000000"/>
                    </a:solidFill>
                    <a:uFillTx/>
                  </a:defRPr>
                </a:pPr>
                <a:r>
                  <a:rPr lang="en-US" kern="0" dirty="0">
                    <a:latin typeface="+mn-lt"/>
                    <a:ea typeface="+mn-ea"/>
                    <a:cs typeface="+mn-ea"/>
                    <a:sym typeface="+mn-lt"/>
                  </a:rPr>
                  <a:t>02</a:t>
                </a:r>
                <a:endParaRPr kern="0" dirty="0">
                  <a:latin typeface="+mn-lt"/>
                  <a:ea typeface="+mn-ea"/>
                  <a:cs typeface="+mn-ea"/>
                  <a:sym typeface="+mn-lt"/>
                </a:endParaRPr>
              </a:p>
            </p:txBody>
          </p:sp>
          <p:sp>
            <p:nvSpPr>
              <p:cNvPr id="46" name="Shape 12546"/>
              <p:cNvSpPr/>
              <p:nvPr>
                <p:custDataLst>
                  <p:tags r:id="rId4"/>
                </p:custDataLst>
              </p:nvPr>
            </p:nvSpPr>
            <p:spPr>
              <a:xfrm>
                <a:off x="1071" y="39005"/>
                <a:ext cx="656607" cy="656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3194C6">
                    <a:alpha val="60000"/>
                  </a:srgbClr>
                </a:solidFill>
                <a:prstDash val="solid"/>
                <a:round/>
              </a:ln>
              <a:effectLst/>
            </p:spPr>
            <p:txBody>
              <a:bodyPr wrap="square" lIns="0" tIns="0" rIns="0" bIns="0" numCol="1" anchor="ctr">
                <a:noAutofit/>
              </a:bodyPr>
              <a:lstStyle/>
              <a:p>
                <a:pPr algn="ctr" defTabSz="457200"/>
                <a:endParaRPr kern="0">
                  <a:solidFill>
                    <a:sysClr val="windowText" lastClr="000000"/>
                  </a:solidFill>
                  <a:uFill>
                    <a:solidFill/>
                  </a:uFill>
                  <a:cs typeface="+mn-ea"/>
                  <a:sym typeface="+mn-lt"/>
                </a:endParaRPr>
              </a:p>
            </p:txBody>
          </p:sp>
        </p:grpSp>
      </p:grpSp>
      <p:grpSp>
        <p:nvGrpSpPr>
          <p:cNvPr id="4" name="组合 3"/>
          <p:cNvGrpSpPr/>
          <p:nvPr>
            <p:custDataLst>
              <p:tags r:id="rId5"/>
            </p:custDataLst>
          </p:nvPr>
        </p:nvGrpSpPr>
        <p:grpSpPr>
          <a:xfrm>
            <a:off x="4763893" y="1617882"/>
            <a:ext cx="1714504" cy="1714506"/>
            <a:chOff x="4776592" y="1833782"/>
            <a:chExt cx="1714504" cy="1714506"/>
          </a:xfrm>
        </p:grpSpPr>
        <p:sp>
          <p:nvSpPr>
            <p:cNvPr id="31" name="Shape 12537"/>
            <p:cNvSpPr/>
            <p:nvPr>
              <p:custDataLst>
                <p:tags r:id="rId6"/>
              </p:custDataLst>
            </p:nvPr>
          </p:nvSpPr>
          <p:spPr>
            <a:xfrm flipH="1" flipV="1">
              <a:off x="4776592" y="1833782"/>
              <a:ext cx="1714504" cy="1714506"/>
            </a:xfrm>
            <a:custGeom>
              <a:avLst/>
              <a:gdLst/>
              <a:ahLst/>
              <a:cxnLst>
                <a:cxn ang="0">
                  <a:pos x="wd2" y="hd2"/>
                </a:cxn>
                <a:cxn ang="5400000">
                  <a:pos x="wd2" y="hd2"/>
                </a:cxn>
                <a:cxn ang="10800000">
                  <a:pos x="wd2" y="hd2"/>
                </a:cxn>
                <a:cxn ang="16200000">
                  <a:pos x="wd2" y="hd2"/>
                </a:cxn>
              </a:cxnLst>
              <a:rect l="0" t="0" r="r" b="b"/>
              <a:pathLst>
                <a:path w="19652" h="19524" extrusionOk="0">
                  <a:moveTo>
                    <a:pt x="16570" y="16861"/>
                  </a:moveTo>
                  <a:lnTo>
                    <a:pt x="16570" y="16861"/>
                  </a:lnTo>
                  <a:cubicBezTo>
                    <a:pt x="12623" y="20562"/>
                    <a:pt x="6405" y="20384"/>
                    <a:pt x="2680" y="16463"/>
                  </a:cubicBezTo>
                  <a:cubicBezTo>
                    <a:pt x="-1045" y="12542"/>
                    <a:pt x="-865" y="6363"/>
                    <a:pt x="3081" y="2663"/>
                  </a:cubicBezTo>
                  <a:cubicBezTo>
                    <a:pt x="7027" y="-1038"/>
                    <a:pt x="13246" y="-860"/>
                    <a:pt x="16971" y="3061"/>
                  </a:cubicBezTo>
                  <a:cubicBezTo>
                    <a:pt x="20443" y="6716"/>
                    <a:pt x="20555" y="12392"/>
                    <a:pt x="17230" y="16179"/>
                  </a:cubicBezTo>
                  <a:lnTo>
                    <a:pt x="14677" y="13967"/>
                  </a:lnTo>
                  <a:lnTo>
                    <a:pt x="14677" y="13967"/>
                  </a:lnTo>
                  <a:cubicBezTo>
                    <a:pt x="17015" y="11305"/>
                    <a:pt x="16737" y="7264"/>
                    <a:pt x="14058" y="4942"/>
                  </a:cubicBezTo>
                  <a:cubicBezTo>
                    <a:pt x="11378" y="2619"/>
                    <a:pt x="7311" y="2895"/>
                    <a:pt x="4974" y="5557"/>
                  </a:cubicBezTo>
                  <a:cubicBezTo>
                    <a:pt x="2636" y="8219"/>
                    <a:pt x="2914" y="12260"/>
                    <a:pt x="5593" y="14582"/>
                  </a:cubicBezTo>
                  <a:cubicBezTo>
                    <a:pt x="8091" y="16747"/>
                    <a:pt x="11834" y="16674"/>
                    <a:pt x="14245" y="14414"/>
                  </a:cubicBezTo>
                  <a:close/>
                </a:path>
              </a:pathLst>
            </a:custGeom>
            <a:solidFill>
              <a:srgbClr val="57B7FF"/>
            </a:solidFill>
            <a:ln w="12700">
              <a:miter lim="400000"/>
            </a:ln>
          </p:spPr>
          <p:txBody>
            <a:bodyPr lIns="0" tIns="0" rIns="0" bIns="0" anchor="ctr"/>
            <a:lstStyle/>
            <a:p>
              <a:pPr algn="ctr" defTabSz="457200"/>
              <a:endParaRPr kern="0">
                <a:solidFill>
                  <a:sysClr val="windowText" lastClr="000000"/>
                </a:solidFill>
                <a:uFill>
                  <a:solidFill/>
                </a:uFill>
                <a:cs typeface="+mn-ea"/>
                <a:sym typeface="+mn-lt"/>
              </a:endParaRPr>
            </a:p>
          </p:txBody>
        </p:sp>
        <p:grpSp>
          <p:nvGrpSpPr>
            <p:cNvPr id="47" name="Group 12550"/>
            <p:cNvGrpSpPr/>
            <p:nvPr/>
          </p:nvGrpSpPr>
          <p:grpSpPr>
            <a:xfrm>
              <a:off x="5305668" y="2352569"/>
              <a:ext cx="661445" cy="656612"/>
              <a:chOff x="0" y="39005"/>
              <a:chExt cx="661444" cy="656610"/>
            </a:xfrm>
          </p:grpSpPr>
          <p:sp>
            <p:nvSpPr>
              <p:cNvPr id="48" name="Shape 12548"/>
              <p:cNvSpPr/>
              <p:nvPr>
                <p:custDataLst>
                  <p:tags r:id="rId7"/>
                </p:custDataLst>
              </p:nvPr>
            </p:nvSpPr>
            <p:spPr>
              <a:xfrm>
                <a:off x="0" y="152846"/>
                <a:ext cx="661444" cy="480128"/>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2400">
                    <a:solidFill>
                      <a:srgbClr val="A5C067"/>
                    </a:solidFill>
                    <a:uFill>
                      <a:solidFill>
                        <a:srgbClr val="A5C067"/>
                      </a:solidFill>
                    </a:uFill>
                    <a:latin typeface="Roboto condensed"/>
                    <a:ea typeface="Roboto condensed"/>
                    <a:cs typeface="Roboto condensed"/>
                    <a:sym typeface="Roboto condensed"/>
                  </a:defRPr>
                </a:lvl1pPr>
              </a:lstStyle>
              <a:p>
                <a:pPr defTabSz="457200">
                  <a:defRPr sz="1800">
                    <a:solidFill>
                      <a:srgbClr val="000000"/>
                    </a:solidFill>
                    <a:uFillTx/>
                  </a:defRPr>
                </a:pPr>
                <a:r>
                  <a:rPr kern="0" dirty="0">
                    <a:latin typeface="+mn-lt"/>
                    <a:ea typeface="+mn-ea"/>
                    <a:cs typeface="+mn-ea"/>
                    <a:sym typeface="+mn-lt"/>
                  </a:rPr>
                  <a:t>03</a:t>
                </a:r>
                <a:endParaRPr kern="0" dirty="0">
                  <a:latin typeface="+mn-lt"/>
                  <a:ea typeface="+mn-ea"/>
                  <a:cs typeface="+mn-ea"/>
                  <a:sym typeface="+mn-lt"/>
                </a:endParaRPr>
              </a:p>
            </p:txBody>
          </p:sp>
          <p:sp>
            <p:nvSpPr>
              <p:cNvPr id="49" name="Shape 12549"/>
              <p:cNvSpPr/>
              <p:nvPr>
                <p:custDataLst>
                  <p:tags r:id="rId8"/>
                </p:custDataLst>
              </p:nvPr>
            </p:nvSpPr>
            <p:spPr>
              <a:xfrm>
                <a:off x="1071" y="39005"/>
                <a:ext cx="656607" cy="656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A5C067">
                    <a:alpha val="60000"/>
                  </a:srgbClr>
                </a:solidFill>
                <a:prstDash val="solid"/>
                <a:round/>
              </a:ln>
              <a:effectLst/>
            </p:spPr>
            <p:txBody>
              <a:bodyPr wrap="square" lIns="0" tIns="0" rIns="0" bIns="0" numCol="1" anchor="ctr">
                <a:noAutofit/>
              </a:bodyPr>
              <a:lstStyle/>
              <a:p>
                <a:pPr algn="ctr" defTabSz="457200"/>
                <a:endParaRPr kern="0">
                  <a:solidFill>
                    <a:sysClr val="windowText" lastClr="000000"/>
                  </a:solidFill>
                  <a:uFill>
                    <a:solidFill/>
                  </a:uFill>
                  <a:cs typeface="+mn-ea"/>
                  <a:sym typeface="+mn-lt"/>
                </a:endParaRPr>
              </a:p>
            </p:txBody>
          </p:sp>
        </p:grpSp>
      </p:grpSp>
      <p:grpSp>
        <p:nvGrpSpPr>
          <p:cNvPr id="50" name="Group 12553"/>
          <p:cNvGrpSpPr/>
          <p:nvPr>
            <p:custDataLst>
              <p:tags r:id="rId9"/>
            </p:custDataLst>
          </p:nvPr>
        </p:nvGrpSpPr>
        <p:grpSpPr>
          <a:xfrm>
            <a:off x="3171625" y="3558643"/>
            <a:ext cx="2482850" cy="1742440"/>
            <a:chOff x="-373380" y="-133985"/>
            <a:chExt cx="2482849" cy="1742438"/>
          </a:xfrm>
        </p:grpSpPr>
        <p:sp>
          <p:nvSpPr>
            <p:cNvPr id="51" name="Shape 12551"/>
            <p:cNvSpPr/>
            <p:nvPr>
              <p:custDataLst>
                <p:tags r:id="rId10"/>
              </p:custDataLst>
            </p:nvPr>
          </p:nvSpPr>
          <p:spPr>
            <a:xfrm>
              <a:off x="18415" y="-133985"/>
              <a:ext cx="2074747" cy="335915"/>
            </a:xfrm>
            <a:prstGeom prst="rect">
              <a:avLst/>
            </a:prstGeom>
            <a:noFill/>
            <a:ln w="12700" cap="flat">
              <a:noFill/>
              <a:miter lim="400000"/>
            </a:ln>
            <a:effectLst/>
          </p:spPr>
          <p:txBody>
            <a:bodyPr wrap="square" lIns="45719" tIns="45719" rIns="45719" bIns="45719" numCol="1" anchor="t">
              <a:spAutoFit/>
            </a:bodyPr>
            <a:lstStyle>
              <a:lvl1pPr algn="ctr">
                <a:spcBef>
                  <a:spcPts val="200"/>
                </a:spcBef>
                <a:defRPr sz="1200">
                  <a:solidFill>
                    <a:srgbClr val="3A5063"/>
                  </a:solidFill>
                  <a:uFill>
                    <a:solidFill>
                      <a:srgbClr val="3A5063"/>
                    </a:solidFill>
                  </a:uFill>
                  <a:latin typeface="Roboto condensed"/>
                  <a:ea typeface="Roboto condensed"/>
                  <a:cs typeface="Roboto condensed"/>
                  <a:sym typeface="Roboto condensed"/>
                </a:defRPr>
              </a:lvl1pPr>
            </a:lstStyle>
            <a:p>
              <a:pPr algn="ctr" defTabSz="457200">
                <a:defRPr sz="1800">
                  <a:solidFill>
                    <a:srgbClr val="000000"/>
                  </a:solidFill>
                  <a:uFillTx/>
                </a:defRPr>
              </a:pPr>
              <a:r>
                <a:rPr lang="zh-CN" altLang="en-US" sz="1600" kern="0" dirty="0">
                  <a:latin typeface="+mn-lt"/>
                  <a:ea typeface="+mn-ea"/>
                  <a:cs typeface="+mn-ea"/>
                  <a:sym typeface="+mn-lt"/>
                </a:rPr>
                <a:t>梁桐</a:t>
              </a:r>
              <a:endParaRPr lang="zh-CN" altLang="en-US" sz="1600" kern="0" dirty="0">
                <a:latin typeface="+mn-lt"/>
                <a:ea typeface="+mn-ea"/>
                <a:cs typeface="+mn-ea"/>
                <a:sym typeface="+mn-lt"/>
              </a:endParaRPr>
            </a:p>
          </p:txBody>
        </p:sp>
        <p:sp>
          <p:nvSpPr>
            <p:cNvPr id="52" name="Shape 12552"/>
            <p:cNvSpPr/>
            <p:nvPr>
              <p:custDataLst>
                <p:tags r:id="rId11"/>
              </p:custDataLst>
            </p:nvPr>
          </p:nvSpPr>
          <p:spPr>
            <a:xfrm>
              <a:off x="-373380" y="175260"/>
              <a:ext cx="2482849" cy="1433193"/>
            </a:xfrm>
            <a:prstGeom prst="rect">
              <a:avLst/>
            </a:prstGeom>
            <a:noFill/>
            <a:ln w="12700" cap="flat">
              <a:noFill/>
              <a:miter lim="400000"/>
            </a:ln>
            <a:effectLst/>
          </p:spPr>
          <p:txBody>
            <a:bodyPr wrap="square" lIns="45719" tIns="45719" rIns="45719" bIns="45719" numCol="1" anchor="t">
              <a:spAutoFit/>
            </a:bodyPr>
            <a:lstStyle>
              <a:lvl1pPr algn="ctr">
                <a:lnSpc>
                  <a:spcPct val="120000"/>
                </a:lnSpc>
                <a:spcBef>
                  <a:spcPts val="100"/>
                </a:spcBef>
                <a:defRPr sz="700">
                  <a:solidFill>
                    <a:srgbClr val="808080"/>
                  </a:solidFill>
                  <a:uFill>
                    <a:solidFill>
                      <a:srgbClr val="808080"/>
                    </a:solidFill>
                  </a:uFill>
                  <a:latin typeface="Roboto condensed"/>
                  <a:ea typeface="Roboto condensed"/>
                  <a:cs typeface="Roboto condensed"/>
                  <a:sym typeface="Roboto condensed"/>
                </a:defRPr>
              </a:lvl1pPr>
            </a:lstStyle>
            <a:p>
              <a:pPr indent="457200" algn="ctr" defTabSz="457200">
                <a:defRPr sz="1800">
                  <a:solidFill>
                    <a:srgbClr val="000000"/>
                  </a:solidFill>
                  <a:uFillTx/>
                </a:defRPr>
              </a:pPr>
              <a:r>
                <a:rPr lang="zh-CN" altLang="en-US" sz="1400" kern="0" dirty="0">
                  <a:latin typeface="+mn-lt"/>
                  <a:ea typeface="+mn-ea"/>
                  <a:cs typeface="+mn-ea"/>
                  <a:sym typeface="+mn-lt"/>
                </a:rPr>
                <a:t>触发器设计</a:t>
              </a:r>
              <a:endParaRPr lang="zh-CN" altLang="en-US" sz="1400" kern="0" dirty="0">
                <a:latin typeface="+mn-lt"/>
                <a:ea typeface="+mn-ea"/>
                <a:cs typeface="+mn-ea"/>
                <a:sym typeface="+mn-lt"/>
              </a:endParaRPr>
            </a:p>
            <a:p>
              <a:pPr indent="457200" algn="ctr" defTabSz="457200">
                <a:defRPr sz="1800">
                  <a:solidFill>
                    <a:srgbClr val="000000"/>
                  </a:solidFill>
                  <a:uFillTx/>
                </a:defRPr>
              </a:pPr>
              <a:r>
                <a:rPr lang="zh-CN" altLang="en-US" sz="1400" kern="0" dirty="0">
                  <a:latin typeface="+mn-lt"/>
                  <a:ea typeface="+mn-ea"/>
                  <a:cs typeface="+mn-ea"/>
                  <a:sym typeface="+mn-lt"/>
                </a:rPr>
                <a:t>调岗通知管理模块</a:t>
              </a:r>
              <a:endParaRPr lang="zh-CN" altLang="en-US" sz="1400" kern="0" dirty="0">
                <a:latin typeface="+mn-lt"/>
                <a:ea typeface="+mn-ea"/>
                <a:cs typeface="+mn-ea"/>
                <a:sym typeface="+mn-lt"/>
              </a:endParaRPr>
            </a:p>
            <a:p>
              <a:pPr indent="457200" algn="ctr" defTabSz="457200">
                <a:defRPr sz="1800">
                  <a:solidFill>
                    <a:srgbClr val="000000"/>
                  </a:solidFill>
                  <a:uFillTx/>
                </a:defRPr>
              </a:pPr>
              <a:r>
                <a:rPr lang="zh-CN" altLang="en-US" sz="1400" kern="0" dirty="0">
                  <a:latin typeface="+mn-lt"/>
                  <a:ea typeface="+mn-ea"/>
                  <a:cs typeface="+mn-ea"/>
                  <a:sym typeface="+mn-lt"/>
                </a:rPr>
                <a:t>薪资管理模块</a:t>
              </a:r>
              <a:endParaRPr lang="zh-CN" altLang="en-US" sz="1400" kern="0" dirty="0">
                <a:latin typeface="+mn-lt"/>
                <a:ea typeface="+mn-ea"/>
                <a:cs typeface="+mn-ea"/>
                <a:sym typeface="+mn-lt"/>
              </a:endParaRPr>
            </a:p>
            <a:p>
              <a:pPr indent="457200" algn="ctr" defTabSz="457200">
                <a:defRPr sz="1800">
                  <a:solidFill>
                    <a:srgbClr val="000000"/>
                  </a:solidFill>
                  <a:uFillTx/>
                </a:defRPr>
              </a:pPr>
              <a:r>
                <a:rPr lang="zh-CN" altLang="en-US" sz="1400" kern="0" dirty="0">
                  <a:latin typeface="+mn-lt"/>
                  <a:ea typeface="+mn-ea"/>
                  <a:cs typeface="+mn-ea"/>
                  <a:sym typeface="+mn-lt"/>
                </a:rPr>
                <a:t>数据分析统计</a:t>
              </a:r>
              <a:r>
                <a:rPr lang="zh-CN" altLang="en-US" sz="1400" kern="0" dirty="0">
                  <a:latin typeface="+mn-lt"/>
                  <a:ea typeface="+mn-ea"/>
                  <a:cs typeface="+mn-ea"/>
                  <a:sym typeface="+mn-lt"/>
                </a:rPr>
                <a:t>模块</a:t>
              </a:r>
              <a:endParaRPr lang="zh-CN" altLang="en-US" sz="1400" kern="0" dirty="0">
                <a:latin typeface="+mn-lt"/>
                <a:ea typeface="+mn-ea"/>
                <a:cs typeface="+mn-ea"/>
                <a:sym typeface="+mn-lt"/>
              </a:endParaRPr>
            </a:p>
            <a:p>
              <a:pPr indent="457200" algn="ctr" defTabSz="457200">
                <a:defRPr sz="1800">
                  <a:solidFill>
                    <a:srgbClr val="000000"/>
                  </a:solidFill>
                  <a:uFillTx/>
                </a:defRPr>
              </a:pPr>
              <a:endParaRPr lang="zh-CN" altLang="en-US" sz="1400" kern="0" dirty="0">
                <a:latin typeface="+mn-lt"/>
                <a:ea typeface="+mn-ea"/>
                <a:cs typeface="+mn-ea"/>
                <a:sym typeface="+mn-lt"/>
              </a:endParaRPr>
            </a:p>
          </p:txBody>
        </p:sp>
      </p:grpSp>
      <p:grpSp>
        <p:nvGrpSpPr>
          <p:cNvPr id="53" name="Group 12556"/>
          <p:cNvGrpSpPr/>
          <p:nvPr>
            <p:custDataLst>
              <p:tags r:id="rId12"/>
            </p:custDataLst>
          </p:nvPr>
        </p:nvGrpSpPr>
        <p:grpSpPr>
          <a:xfrm>
            <a:off x="6713653" y="2226684"/>
            <a:ext cx="2074748" cy="1355129"/>
            <a:chOff x="0" y="0"/>
            <a:chExt cx="2074747" cy="1355128"/>
          </a:xfrm>
        </p:grpSpPr>
        <p:sp>
          <p:nvSpPr>
            <p:cNvPr id="54" name="Shape 12554"/>
            <p:cNvSpPr/>
            <p:nvPr>
              <p:custDataLst>
                <p:tags r:id="rId13"/>
              </p:custDataLst>
            </p:nvPr>
          </p:nvSpPr>
          <p:spPr>
            <a:xfrm>
              <a:off x="0" y="0"/>
              <a:ext cx="2074747" cy="335915"/>
            </a:xfrm>
            <a:prstGeom prst="rect">
              <a:avLst/>
            </a:prstGeom>
            <a:noFill/>
            <a:ln w="12700" cap="flat">
              <a:noFill/>
              <a:miter lim="400000"/>
            </a:ln>
            <a:effectLst/>
          </p:spPr>
          <p:txBody>
            <a:bodyPr wrap="square" lIns="45719" tIns="45719" rIns="45719" bIns="45719" numCol="1" anchor="t">
              <a:spAutoFit/>
            </a:bodyPr>
            <a:lstStyle>
              <a:lvl1pPr>
                <a:spcBef>
                  <a:spcPts val="200"/>
                </a:spcBef>
                <a:defRPr sz="1200">
                  <a:solidFill>
                    <a:srgbClr val="A5C067"/>
                  </a:solidFill>
                  <a:uFill>
                    <a:solidFill>
                      <a:srgbClr val="A5C067"/>
                    </a:solidFill>
                  </a:uFill>
                  <a:latin typeface="Roboto condensed"/>
                  <a:ea typeface="Roboto condensed"/>
                  <a:cs typeface="Roboto condensed"/>
                  <a:sym typeface="Roboto condensed"/>
                </a:defRPr>
              </a:lvl1pPr>
            </a:lstStyle>
            <a:p>
              <a:pPr algn="ctr" defTabSz="457200">
                <a:defRPr sz="1800">
                  <a:solidFill>
                    <a:srgbClr val="000000"/>
                  </a:solidFill>
                  <a:uFillTx/>
                </a:defRPr>
              </a:pPr>
              <a:r>
                <a:rPr lang="zh-CN" altLang="en-US" sz="1600" kern="0" dirty="0">
                  <a:latin typeface="+mn-lt"/>
                  <a:ea typeface="+mn-ea"/>
                  <a:cs typeface="+mn-ea"/>
                  <a:sym typeface="+mn-lt"/>
                </a:rPr>
                <a:t>刘一泽</a:t>
              </a:r>
              <a:endParaRPr lang="zh-CN" altLang="en-US" sz="1600" kern="0" dirty="0">
                <a:latin typeface="+mn-lt"/>
                <a:ea typeface="+mn-ea"/>
                <a:cs typeface="+mn-ea"/>
                <a:sym typeface="+mn-lt"/>
              </a:endParaRPr>
            </a:p>
          </p:txBody>
        </p:sp>
        <p:sp>
          <p:nvSpPr>
            <p:cNvPr id="55" name="Shape 12555"/>
            <p:cNvSpPr/>
            <p:nvPr>
              <p:custDataLst>
                <p:tags r:id="rId14"/>
              </p:custDataLst>
            </p:nvPr>
          </p:nvSpPr>
          <p:spPr>
            <a:xfrm>
              <a:off x="0" y="355004"/>
              <a:ext cx="2074747" cy="1000124"/>
            </a:xfrm>
            <a:prstGeom prst="rect">
              <a:avLst/>
            </a:prstGeom>
            <a:noFill/>
            <a:ln w="12700" cap="flat">
              <a:noFill/>
              <a:miter lim="400000"/>
            </a:ln>
            <a:effectLst/>
          </p:spPr>
          <p:txBody>
            <a:bodyPr wrap="square" lIns="45719" tIns="45719" rIns="45719" bIns="45719" numCol="1" anchor="t">
              <a:spAutoFit/>
            </a:bodyPr>
            <a:lstStyle>
              <a:lvl1pPr>
                <a:lnSpc>
                  <a:spcPct val="120000"/>
                </a:lnSpc>
                <a:spcBef>
                  <a:spcPts val="100"/>
                </a:spcBef>
                <a:defRPr sz="700">
                  <a:solidFill>
                    <a:srgbClr val="808080"/>
                  </a:solidFill>
                  <a:uFill>
                    <a:solidFill>
                      <a:srgbClr val="808080"/>
                    </a:solidFill>
                  </a:uFill>
                  <a:latin typeface="Roboto condensed"/>
                  <a:ea typeface="Roboto condensed"/>
                  <a:cs typeface="Roboto condensed"/>
                  <a:sym typeface="Roboto condensed"/>
                </a:defRPr>
              </a:lvl1pPr>
            </a:lstStyle>
            <a:p>
              <a:pPr algn="ctr" defTabSz="457200">
                <a:defRPr sz="1800">
                  <a:solidFill>
                    <a:srgbClr val="000000"/>
                  </a:solidFill>
                  <a:uFillTx/>
                </a:defRPr>
              </a:pPr>
              <a:r>
                <a:rPr lang="zh-CN" altLang="en-US" sz="1600" kern="0" dirty="0">
                  <a:latin typeface="+mn-lt"/>
                  <a:ea typeface="+mn-ea"/>
                  <a:cs typeface="+mn-ea"/>
                  <a:sym typeface="+mn-lt"/>
                </a:rPr>
                <a:t>部门管理模块</a:t>
              </a:r>
              <a:endParaRPr lang="zh-CN" altLang="en-US" sz="1600" kern="0" dirty="0">
                <a:latin typeface="+mn-lt"/>
                <a:ea typeface="+mn-ea"/>
                <a:cs typeface="+mn-ea"/>
                <a:sym typeface="+mn-lt"/>
              </a:endParaRPr>
            </a:p>
            <a:p>
              <a:pPr algn="ctr" defTabSz="457200">
                <a:defRPr sz="1800">
                  <a:solidFill>
                    <a:srgbClr val="000000"/>
                  </a:solidFill>
                  <a:uFillTx/>
                </a:defRPr>
              </a:pPr>
              <a:r>
                <a:rPr lang="zh-CN" altLang="en-US" sz="1600" kern="0" dirty="0">
                  <a:latin typeface="+mn-lt"/>
                  <a:ea typeface="+mn-ea"/>
                  <a:cs typeface="+mn-ea"/>
                  <a:sym typeface="+mn-lt"/>
                </a:rPr>
                <a:t>职位管理模块</a:t>
              </a:r>
              <a:endParaRPr lang="zh-CN" altLang="en-US" sz="1600" kern="0" dirty="0">
                <a:latin typeface="+mn-lt"/>
                <a:ea typeface="+mn-ea"/>
                <a:cs typeface="+mn-ea"/>
                <a:sym typeface="+mn-lt"/>
              </a:endParaRPr>
            </a:p>
            <a:p>
              <a:pPr algn="ctr" defTabSz="457200">
                <a:defRPr sz="1800">
                  <a:solidFill>
                    <a:srgbClr val="000000"/>
                  </a:solidFill>
                  <a:uFillTx/>
                </a:defRPr>
              </a:pPr>
              <a:r>
                <a:rPr lang="zh-CN" altLang="en-US" sz="1600" kern="0" dirty="0">
                  <a:latin typeface="+mn-lt"/>
                  <a:ea typeface="+mn-ea"/>
                  <a:cs typeface="+mn-ea"/>
                  <a:sym typeface="+mn-lt"/>
                </a:rPr>
                <a:t>系统主页面模块</a:t>
              </a:r>
              <a:endParaRPr lang="zh-CN" altLang="en-US" sz="1600" kern="0" dirty="0">
                <a:latin typeface="+mn-lt"/>
                <a:ea typeface="+mn-ea"/>
                <a:cs typeface="+mn-ea"/>
                <a:sym typeface="+mn-lt"/>
              </a:endParaRPr>
            </a:p>
          </p:txBody>
        </p:sp>
      </p:grpSp>
      <p:grpSp>
        <p:nvGrpSpPr>
          <p:cNvPr id="56" name="Group 12559"/>
          <p:cNvGrpSpPr/>
          <p:nvPr>
            <p:custDataLst>
              <p:tags r:id="rId15"/>
            </p:custDataLst>
          </p:nvPr>
        </p:nvGrpSpPr>
        <p:grpSpPr>
          <a:xfrm>
            <a:off x="179504" y="2226683"/>
            <a:ext cx="2287905" cy="1593215"/>
            <a:chOff x="-177800" y="0"/>
            <a:chExt cx="2287904" cy="1593214"/>
          </a:xfrm>
        </p:grpSpPr>
        <p:sp>
          <p:nvSpPr>
            <p:cNvPr id="57" name="Shape 12557"/>
            <p:cNvSpPr/>
            <p:nvPr>
              <p:custDataLst>
                <p:tags r:id="rId16"/>
              </p:custDataLst>
            </p:nvPr>
          </p:nvSpPr>
          <p:spPr>
            <a:xfrm>
              <a:off x="0" y="0"/>
              <a:ext cx="2074747" cy="335915"/>
            </a:xfrm>
            <a:prstGeom prst="rect">
              <a:avLst/>
            </a:prstGeom>
            <a:noFill/>
            <a:ln w="12700" cap="flat">
              <a:noFill/>
              <a:miter lim="400000"/>
            </a:ln>
            <a:effectLst/>
          </p:spPr>
          <p:txBody>
            <a:bodyPr wrap="square" lIns="45719" tIns="45719" rIns="45719" bIns="45719" numCol="1" anchor="t">
              <a:spAutoFit/>
            </a:bodyPr>
            <a:lstStyle>
              <a:lvl1pPr algn="r">
                <a:spcBef>
                  <a:spcPts val="200"/>
                </a:spcBef>
                <a:defRPr sz="1200">
                  <a:solidFill>
                    <a:srgbClr val="3194C6"/>
                  </a:solidFill>
                  <a:uFill>
                    <a:solidFill>
                      <a:srgbClr val="3194C6"/>
                    </a:solidFill>
                  </a:uFill>
                  <a:latin typeface="Roboto condensed"/>
                  <a:ea typeface="Roboto condensed"/>
                  <a:cs typeface="Roboto condensed"/>
                  <a:sym typeface="Roboto condensed"/>
                </a:defRPr>
              </a:lvl1pPr>
            </a:lstStyle>
            <a:p>
              <a:pPr algn="ctr" defTabSz="457200">
                <a:lnSpc>
                  <a:spcPct val="100000"/>
                </a:lnSpc>
                <a:buClrTx/>
                <a:buSzTx/>
                <a:buFontTx/>
                <a:defRPr sz="1800">
                  <a:solidFill>
                    <a:srgbClr val="000000"/>
                  </a:solidFill>
                  <a:uFillTx/>
                </a:defRPr>
              </a:pPr>
              <a:r>
                <a:rPr lang="zh-CN" altLang="en-US" sz="1600" kern="0" dirty="0">
                  <a:latin typeface="+mn-lt"/>
                  <a:ea typeface="+mn-ea"/>
                  <a:cs typeface="+mn-ea"/>
                  <a:sym typeface="+mn-ea"/>
                </a:rPr>
                <a:t>张轩</a:t>
              </a:r>
              <a:endParaRPr lang="zh-CN" altLang="en-US" sz="1600" kern="0" dirty="0">
                <a:latin typeface="+mn-lt"/>
                <a:ea typeface="+mn-ea"/>
                <a:cs typeface="+mn-ea"/>
                <a:sym typeface="+mn-ea"/>
              </a:endParaRPr>
            </a:p>
          </p:txBody>
        </p:sp>
        <p:sp>
          <p:nvSpPr>
            <p:cNvPr id="58" name="Shape 12558"/>
            <p:cNvSpPr/>
            <p:nvPr>
              <p:custDataLst>
                <p:tags r:id="rId17"/>
              </p:custDataLst>
            </p:nvPr>
          </p:nvSpPr>
          <p:spPr>
            <a:xfrm>
              <a:off x="-177800" y="369570"/>
              <a:ext cx="2287904" cy="1223644"/>
            </a:xfrm>
            <a:prstGeom prst="rect">
              <a:avLst/>
            </a:prstGeom>
            <a:noFill/>
            <a:ln w="12700" cap="flat">
              <a:noFill/>
              <a:miter lim="400000"/>
            </a:ln>
            <a:effectLst/>
          </p:spPr>
          <p:txBody>
            <a:bodyPr wrap="square" lIns="45719" tIns="45719" rIns="45719" bIns="45719" numCol="1" anchor="t">
              <a:spAutoFit/>
            </a:bodyPr>
            <a:lstStyle>
              <a:lvl1pPr algn="r">
                <a:lnSpc>
                  <a:spcPct val="120000"/>
                </a:lnSpc>
                <a:spcBef>
                  <a:spcPts val="100"/>
                </a:spcBef>
                <a:defRPr sz="700">
                  <a:solidFill>
                    <a:srgbClr val="808080"/>
                  </a:solidFill>
                  <a:uFill>
                    <a:solidFill>
                      <a:srgbClr val="808080"/>
                    </a:solidFill>
                  </a:uFill>
                  <a:latin typeface="Roboto condensed"/>
                  <a:ea typeface="Roboto condensed"/>
                  <a:cs typeface="Roboto condensed"/>
                  <a:sym typeface="Roboto condensed"/>
                </a:defRPr>
              </a:lvl1pPr>
            </a:lstStyle>
            <a:p>
              <a:pPr indent="457200" algn="ctr">
                <a:lnSpc>
                  <a:spcPct val="150000"/>
                </a:lnSpc>
              </a:pPr>
              <a:r>
                <a:rPr lang="zh-CN" altLang="en-US" sz="1600" kern="0" dirty="0">
                  <a:solidFill>
                    <a:srgbClr val="000000"/>
                  </a:solidFill>
                  <a:uFillTx/>
                  <a:latin typeface="+mn-lt"/>
                  <a:ea typeface="+mn-ea"/>
                  <a:cs typeface="+mn-ea"/>
                  <a:sym typeface="+mn-lt"/>
                </a:rPr>
                <a:t>信息查询模块</a:t>
              </a:r>
              <a:endParaRPr lang="zh-CN" altLang="en-US" sz="1600" kern="0" dirty="0">
                <a:solidFill>
                  <a:srgbClr val="000000"/>
                </a:solidFill>
                <a:uFillTx/>
                <a:latin typeface="+mn-lt"/>
                <a:ea typeface="+mn-ea"/>
                <a:cs typeface="+mn-ea"/>
                <a:sym typeface="+mn-lt"/>
              </a:endParaRPr>
            </a:p>
            <a:p>
              <a:pPr indent="457200" algn="ctr">
                <a:lnSpc>
                  <a:spcPct val="150000"/>
                </a:lnSpc>
              </a:pPr>
              <a:r>
                <a:rPr lang="zh-CN" altLang="en-US" sz="1600" kern="0" dirty="0">
                  <a:solidFill>
                    <a:srgbClr val="000000"/>
                  </a:solidFill>
                  <a:uFillTx/>
                  <a:latin typeface="+mn-lt"/>
                  <a:ea typeface="+mn-ea"/>
                  <a:cs typeface="+mn-ea"/>
                  <a:sym typeface="+mn-lt"/>
                </a:rPr>
                <a:t>用户管理模块</a:t>
              </a:r>
              <a:endParaRPr lang="zh-CN" altLang="en-US" sz="1600" kern="0" dirty="0">
                <a:solidFill>
                  <a:srgbClr val="000000"/>
                </a:solidFill>
                <a:uFillTx/>
                <a:latin typeface="+mn-lt"/>
                <a:ea typeface="+mn-ea"/>
                <a:cs typeface="+mn-ea"/>
                <a:sym typeface="+mn-lt"/>
              </a:endParaRPr>
            </a:p>
            <a:p>
              <a:pPr indent="457200" algn="ctr">
                <a:lnSpc>
                  <a:spcPct val="150000"/>
                </a:lnSpc>
              </a:pPr>
              <a:r>
                <a:rPr lang="zh-CN" altLang="en-US" sz="1600" kern="0" dirty="0">
                  <a:solidFill>
                    <a:srgbClr val="000000"/>
                  </a:solidFill>
                  <a:uFillTx/>
                  <a:latin typeface="+mn-lt"/>
                  <a:ea typeface="+mn-ea"/>
                  <a:cs typeface="+mn-ea"/>
                  <a:sym typeface="+mn-lt"/>
                </a:rPr>
                <a:t>员工信息管理模块</a:t>
              </a:r>
              <a:endParaRPr lang="zh-CN" altLang="en-US" sz="1600" kern="0" dirty="0">
                <a:solidFill>
                  <a:srgbClr val="000000"/>
                </a:solidFill>
                <a:uFillTx/>
                <a:latin typeface="+mn-lt"/>
                <a:ea typeface="+mn-ea"/>
                <a:cs typeface="+mn-ea"/>
                <a:sym typeface="+mn-lt"/>
              </a:endParaRPr>
            </a:p>
          </p:txBody>
        </p:sp>
      </p:grpSp>
      <p:grpSp>
        <p:nvGrpSpPr>
          <p:cNvPr id="5" name="组合 4"/>
          <p:cNvGrpSpPr/>
          <p:nvPr>
            <p:custDataLst>
              <p:tags r:id="rId18"/>
            </p:custDataLst>
          </p:nvPr>
        </p:nvGrpSpPr>
        <p:grpSpPr>
          <a:xfrm>
            <a:off x="4493449" y="1774488"/>
            <a:ext cx="137393" cy="1591751"/>
            <a:chOff x="4504878" y="2100877"/>
            <a:chExt cx="137393" cy="1591751"/>
          </a:xfrm>
        </p:grpSpPr>
        <p:grpSp>
          <p:nvGrpSpPr>
            <p:cNvPr id="59" name="Group 12562"/>
            <p:cNvGrpSpPr/>
            <p:nvPr/>
          </p:nvGrpSpPr>
          <p:grpSpPr>
            <a:xfrm>
              <a:off x="4504878" y="3555235"/>
              <a:ext cx="137393" cy="137393"/>
              <a:chOff x="0" y="0"/>
              <a:chExt cx="137392" cy="137392"/>
            </a:xfrm>
          </p:grpSpPr>
          <p:sp>
            <p:nvSpPr>
              <p:cNvPr id="60" name="Shape 12560"/>
              <p:cNvSpPr/>
              <p:nvPr>
                <p:custDataLst>
                  <p:tags r:id="rId19"/>
                </p:custDataLst>
              </p:nvPr>
            </p:nvSpPr>
            <p:spPr>
              <a:xfrm>
                <a:off x="-1" y="-1"/>
                <a:ext cx="137394" cy="1373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3175" cap="flat">
                <a:solidFill>
                  <a:srgbClr val="3A5063"/>
                </a:solidFill>
                <a:prstDash val="solid"/>
                <a:round/>
              </a:ln>
              <a:effectLst/>
            </p:spPr>
            <p:txBody>
              <a:bodyPr wrap="square" lIns="0" tIns="0" rIns="0" bIns="0" numCol="1" anchor="t">
                <a:noAutofit/>
              </a:bodyPr>
              <a:lstStyle/>
              <a:p>
                <a:pPr algn="ctr" defTabSz="457200">
                  <a:spcBef>
                    <a:spcPts val="300"/>
                  </a:spcBef>
                  <a:defRPr sz="900" b="1">
                    <a:solidFill>
                      <a:srgbClr val="FFFFFF"/>
                    </a:solidFill>
                    <a:uFill>
                      <a:solidFill>
                        <a:srgbClr val="FFFFFF"/>
                      </a:solidFill>
                    </a:uFill>
                    <a:latin typeface="Roboto Condensed Regular"/>
                    <a:ea typeface="Roboto Condensed Regular"/>
                    <a:cs typeface="Roboto Condensed Regular"/>
                    <a:sym typeface="Roboto Condensed Regular"/>
                  </a:defRPr>
                </a:pPr>
                <a:endParaRPr sz="900" b="1" kern="0">
                  <a:solidFill>
                    <a:srgbClr val="FFFFFF"/>
                  </a:solidFill>
                  <a:uFill>
                    <a:solidFill>
                      <a:srgbClr val="FFFFFF"/>
                    </a:solidFill>
                  </a:uFill>
                  <a:cs typeface="+mn-ea"/>
                  <a:sym typeface="+mn-lt"/>
                </a:endParaRPr>
              </a:p>
            </p:txBody>
          </p:sp>
          <p:sp>
            <p:nvSpPr>
              <p:cNvPr id="61" name="Shape 12561"/>
              <p:cNvSpPr/>
              <p:nvPr>
                <p:custDataLst>
                  <p:tags r:id="rId20"/>
                </p:custDataLst>
              </p:nvPr>
            </p:nvSpPr>
            <p:spPr>
              <a:xfrm>
                <a:off x="33443" y="33443"/>
                <a:ext cx="70508" cy="705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A5063"/>
              </a:solidFill>
              <a:ln w="12700" cap="flat">
                <a:noFill/>
                <a:miter lim="400000"/>
              </a:ln>
              <a:effectLst/>
            </p:spPr>
            <p:txBody>
              <a:bodyPr wrap="square" lIns="0" tIns="0" rIns="0" bIns="0" numCol="1" anchor="t">
                <a:noAutofit/>
              </a:bodyPr>
              <a:lstStyle/>
              <a:p>
                <a:pPr algn="ctr" defTabSz="457200">
                  <a:spcBef>
                    <a:spcPts val="300"/>
                  </a:spcBef>
                  <a:defRPr sz="900" b="1">
                    <a:solidFill>
                      <a:srgbClr val="FFFFFF"/>
                    </a:solidFill>
                    <a:uFill>
                      <a:solidFill>
                        <a:srgbClr val="FFFFFF"/>
                      </a:solidFill>
                    </a:uFill>
                    <a:latin typeface="Roboto Condensed Regular"/>
                    <a:ea typeface="Roboto Condensed Regular"/>
                    <a:cs typeface="Roboto Condensed Regular"/>
                    <a:sym typeface="Roboto Condensed Regular"/>
                  </a:defRPr>
                </a:pPr>
                <a:endParaRPr sz="900" b="1" kern="0">
                  <a:solidFill>
                    <a:srgbClr val="FFFFFF"/>
                  </a:solidFill>
                  <a:uFill>
                    <a:solidFill>
                      <a:srgbClr val="FFFFFF"/>
                    </a:solidFill>
                  </a:uFill>
                  <a:cs typeface="+mn-ea"/>
                  <a:sym typeface="+mn-lt"/>
                </a:endParaRPr>
              </a:p>
            </p:txBody>
          </p:sp>
        </p:grpSp>
        <p:sp>
          <p:nvSpPr>
            <p:cNvPr id="62" name="Shape 12563"/>
            <p:cNvSpPr/>
            <p:nvPr>
              <p:custDataLst>
                <p:tags r:id="rId21"/>
              </p:custDataLst>
            </p:nvPr>
          </p:nvSpPr>
          <p:spPr>
            <a:xfrm flipV="1">
              <a:off x="4573573" y="2100877"/>
              <a:ext cx="1" cy="1447408"/>
            </a:xfrm>
            <a:prstGeom prst="line">
              <a:avLst/>
            </a:prstGeom>
            <a:ln w="6350">
              <a:solidFill>
                <a:srgbClr val="3A5063"/>
              </a:solidFill>
              <a:prstDash val="dash"/>
              <a:round/>
            </a:ln>
          </p:spPr>
          <p:txBody>
            <a:bodyPr lIns="0" tIns="0" rIns="0" bIns="0"/>
            <a:lstStyle/>
            <a:p>
              <a:pPr defTabSz="457200">
                <a:defRPr sz="1200">
                  <a:uFillTx/>
                  <a:latin typeface="+mj-lt"/>
                  <a:ea typeface="+mj-ea"/>
                  <a:cs typeface="+mj-cs"/>
                  <a:sym typeface="Helvetica"/>
                </a:defRPr>
              </a:pPr>
              <a:endParaRPr sz="1200" kern="0">
                <a:solidFill>
                  <a:sysClr val="windowText" lastClr="000000"/>
                </a:solidFill>
                <a:cs typeface="+mn-ea"/>
                <a:sym typeface="+mn-lt"/>
              </a:endParaRPr>
            </a:p>
          </p:txBody>
        </p:sp>
      </p:grpSp>
      <p:grpSp>
        <p:nvGrpSpPr>
          <p:cNvPr id="63" name="组合 62"/>
          <p:cNvGrpSpPr/>
          <p:nvPr>
            <p:custDataLst>
              <p:tags r:id="rId22"/>
            </p:custDataLst>
          </p:nvPr>
        </p:nvGrpSpPr>
        <p:grpSpPr>
          <a:xfrm>
            <a:off x="3707501" y="699667"/>
            <a:ext cx="1714510" cy="1427399"/>
            <a:chOff x="3720200" y="915566"/>
            <a:chExt cx="1714510" cy="1427399"/>
          </a:xfrm>
        </p:grpSpPr>
        <p:sp>
          <p:nvSpPr>
            <p:cNvPr id="64" name="Shape 12541"/>
            <p:cNvSpPr/>
            <p:nvPr>
              <p:custDataLst>
                <p:tags r:id="rId23"/>
              </p:custDataLst>
            </p:nvPr>
          </p:nvSpPr>
          <p:spPr>
            <a:xfrm>
              <a:off x="3720200" y="915566"/>
              <a:ext cx="1714510" cy="1427399"/>
            </a:xfrm>
            <a:custGeom>
              <a:avLst/>
              <a:gdLst/>
              <a:ahLst/>
              <a:cxnLst>
                <a:cxn ang="0">
                  <a:pos x="wd2" y="hd2"/>
                </a:cxn>
                <a:cxn ang="5400000">
                  <a:pos x="wd2" y="hd2"/>
                </a:cxn>
                <a:cxn ang="10800000">
                  <a:pos x="wd2" y="hd2"/>
                </a:cxn>
                <a:cxn ang="16200000">
                  <a:pos x="wd2" y="hd2"/>
                </a:cxn>
              </a:cxnLst>
              <a:rect l="0" t="0" r="r" b="b"/>
              <a:pathLst>
                <a:path w="19645" h="20215" extrusionOk="0">
                  <a:moveTo>
                    <a:pt x="2487" y="20215"/>
                  </a:moveTo>
                  <a:lnTo>
                    <a:pt x="2487" y="20215"/>
                  </a:lnTo>
                  <a:cubicBezTo>
                    <a:pt x="-1121" y="15208"/>
                    <a:pt x="-762" y="7534"/>
                    <a:pt x="3289" y="3074"/>
                  </a:cubicBezTo>
                  <a:cubicBezTo>
                    <a:pt x="7341" y="-1385"/>
                    <a:pt x="13550" y="-941"/>
                    <a:pt x="17158" y="4066"/>
                  </a:cubicBezTo>
                  <a:cubicBezTo>
                    <a:pt x="20429" y="8606"/>
                    <a:pt x="20479" y="15436"/>
                    <a:pt x="17275" y="20048"/>
                  </a:cubicBezTo>
                  <a:lnTo>
                    <a:pt x="14454" y="17055"/>
                  </a:lnTo>
                  <a:lnTo>
                    <a:pt x="14454" y="17055"/>
                  </a:lnTo>
                  <a:cubicBezTo>
                    <a:pt x="16650" y="13893"/>
                    <a:pt x="16357" y="9130"/>
                    <a:pt x="13798" y="6416"/>
                  </a:cubicBezTo>
                  <a:cubicBezTo>
                    <a:pt x="11240" y="3701"/>
                    <a:pt x="7386" y="4064"/>
                    <a:pt x="5190" y="7226"/>
                  </a:cubicBezTo>
                  <a:cubicBezTo>
                    <a:pt x="3199" y="10093"/>
                    <a:pt x="3231" y="14337"/>
                    <a:pt x="5264" y="17159"/>
                  </a:cubicBezTo>
                  <a:close/>
                </a:path>
              </a:pathLst>
            </a:custGeom>
            <a:solidFill>
              <a:srgbClr val="0070C0"/>
            </a:solidFill>
            <a:ln w="25400">
              <a:solidFill>
                <a:srgbClr val="F2F2F2"/>
              </a:solidFill>
              <a:round/>
            </a:ln>
          </p:spPr>
          <p:txBody>
            <a:bodyPr lIns="0" tIns="0" rIns="0" bIns="0" anchor="ctr"/>
            <a:lstStyle/>
            <a:p>
              <a:pPr algn="ctr" defTabSz="457200"/>
              <a:endParaRPr kern="0">
                <a:solidFill>
                  <a:sysClr val="windowText" lastClr="000000"/>
                </a:solidFill>
                <a:uFill>
                  <a:solidFill/>
                </a:uFill>
                <a:cs typeface="+mn-ea"/>
                <a:sym typeface="+mn-lt"/>
              </a:endParaRPr>
            </a:p>
          </p:txBody>
        </p:sp>
        <p:grpSp>
          <p:nvGrpSpPr>
            <p:cNvPr id="65" name="Group 12544"/>
            <p:cNvGrpSpPr/>
            <p:nvPr/>
          </p:nvGrpSpPr>
          <p:grpSpPr>
            <a:xfrm>
              <a:off x="4251568" y="1444268"/>
              <a:ext cx="661445" cy="656611"/>
              <a:chOff x="0" y="39005"/>
              <a:chExt cx="661444" cy="656610"/>
            </a:xfrm>
          </p:grpSpPr>
          <p:sp>
            <p:nvSpPr>
              <p:cNvPr id="66" name="Shape 12542"/>
              <p:cNvSpPr/>
              <p:nvPr>
                <p:custDataLst>
                  <p:tags r:id="rId24"/>
                </p:custDataLst>
              </p:nvPr>
            </p:nvSpPr>
            <p:spPr>
              <a:xfrm>
                <a:off x="0" y="125043"/>
                <a:ext cx="661444" cy="480128"/>
              </a:xfrm>
              <a:prstGeom prst="rect">
                <a:avLst/>
              </a:prstGeom>
              <a:noFill/>
              <a:ln w="12700" cap="flat">
                <a:noFill/>
                <a:miter lim="400000"/>
              </a:ln>
              <a:effectLst/>
            </p:spPr>
            <p:txBody>
              <a:bodyPr wrap="square" lIns="45719" tIns="45719" rIns="45719" bIns="45719" numCol="1" anchor="t">
                <a:spAutoFit/>
              </a:bodyPr>
              <a:lstStyle>
                <a:lvl1pPr algn="ctr">
                  <a:lnSpc>
                    <a:spcPct val="140000"/>
                  </a:lnSpc>
                  <a:defRPr sz="2400">
                    <a:solidFill>
                      <a:srgbClr val="3A5063"/>
                    </a:solidFill>
                    <a:uFill>
                      <a:solidFill>
                        <a:srgbClr val="3A5063"/>
                      </a:solidFill>
                    </a:uFill>
                    <a:latin typeface="Roboto condensed"/>
                    <a:ea typeface="Roboto condensed"/>
                    <a:cs typeface="Roboto condensed"/>
                    <a:sym typeface="Roboto condensed"/>
                  </a:defRPr>
                </a:lvl1pPr>
              </a:lstStyle>
              <a:p>
                <a:pPr defTabSz="457200">
                  <a:defRPr sz="1800">
                    <a:solidFill>
                      <a:srgbClr val="000000"/>
                    </a:solidFill>
                    <a:uFillTx/>
                  </a:defRPr>
                </a:pPr>
                <a:r>
                  <a:rPr kern="0" dirty="0">
                    <a:latin typeface="+mn-lt"/>
                    <a:ea typeface="+mn-ea"/>
                    <a:cs typeface="+mn-ea"/>
                    <a:sym typeface="+mn-lt"/>
                  </a:rPr>
                  <a:t>01</a:t>
                </a:r>
                <a:endParaRPr kern="0" dirty="0">
                  <a:latin typeface="+mn-lt"/>
                  <a:ea typeface="+mn-ea"/>
                  <a:cs typeface="+mn-ea"/>
                  <a:sym typeface="+mn-lt"/>
                </a:endParaRPr>
              </a:p>
            </p:txBody>
          </p:sp>
          <p:sp>
            <p:nvSpPr>
              <p:cNvPr id="67" name="Shape 12543"/>
              <p:cNvSpPr/>
              <p:nvPr>
                <p:custDataLst>
                  <p:tags r:id="rId25"/>
                </p:custDataLst>
              </p:nvPr>
            </p:nvSpPr>
            <p:spPr>
              <a:xfrm>
                <a:off x="1071" y="39005"/>
                <a:ext cx="656607" cy="656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2700" cap="flat">
                <a:solidFill>
                  <a:srgbClr val="3A5063">
                    <a:alpha val="60000"/>
                  </a:srgbClr>
                </a:solidFill>
                <a:prstDash val="solid"/>
                <a:round/>
              </a:ln>
              <a:effectLst/>
            </p:spPr>
            <p:txBody>
              <a:bodyPr wrap="square" lIns="0" tIns="0" rIns="0" bIns="0" numCol="1" anchor="ctr">
                <a:noAutofit/>
              </a:bodyPr>
              <a:lstStyle/>
              <a:p>
                <a:pPr algn="ctr" defTabSz="457200"/>
                <a:endParaRPr kern="0">
                  <a:solidFill>
                    <a:sysClr val="windowText" lastClr="000000"/>
                  </a:solidFill>
                  <a:uFill>
                    <a:solidFill/>
                  </a:uFill>
                  <a:cs typeface="+mn-ea"/>
                  <a:sym typeface="+mn-lt"/>
                </a:endParaRPr>
              </a:p>
            </p:txBody>
          </p:sp>
        </p:grpSp>
      </p:grpSp>
      <p:pic>
        <p:nvPicPr>
          <p:cNvPr id="9" name="图片 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300470" y="0"/>
            <a:ext cx="2632710" cy="662940"/>
          </a:xfrm>
          <a:prstGeom prst="rect">
            <a:avLst/>
          </a:prstGeom>
        </p:spPr>
      </p:pic>
      <p:sp>
        <p:nvSpPr>
          <p:cNvPr id="2" name="文本框 1"/>
          <p:cNvSpPr txBox="1"/>
          <p:nvPr/>
        </p:nvSpPr>
        <p:spPr>
          <a:xfrm>
            <a:off x="251460" y="771525"/>
            <a:ext cx="3048000" cy="368300"/>
          </a:xfrm>
          <a:prstGeom prst="rect">
            <a:avLst/>
          </a:prstGeom>
          <a:noFill/>
        </p:spPr>
        <p:txBody>
          <a:bodyPr wrap="square" rtlCol="0">
            <a:spAutoFit/>
          </a:bodyPr>
          <a:p>
            <a:r>
              <a:rPr lang="zh-CN" altLang="en-US"/>
              <a:t>模块分配</a:t>
            </a:r>
            <a:endParaRPr lang="zh-CN" altLang="en-US"/>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bwMode="auto">
      <p:bgPr>
        <a:solidFill>
          <a:srgbClr val="0070C0"/>
        </a:solidFill>
        <a:effectLst/>
      </p:bgPr>
    </p:bg>
    <p:spTree>
      <p:nvGrpSpPr>
        <p:cNvPr id="1" name=""/>
        <p:cNvGrpSpPr/>
        <p:nvPr/>
      </p:nvGrpSpPr>
      <p:grpSpPr>
        <a:xfrm>
          <a:off x="0" y="0"/>
          <a:ext cx="0" cy="0"/>
          <a:chOff x="0" y="0"/>
          <a:chExt cx="0" cy="0"/>
        </a:xfrm>
      </p:grpSpPr>
      <p:sp>
        <p:nvSpPr>
          <p:cNvPr id="5122" name="矩形 1"/>
          <p:cNvSpPr>
            <a:spLocks noChangeArrowheads="1"/>
          </p:cNvSpPr>
          <p:nvPr/>
        </p:nvSpPr>
        <p:spPr bwMode="auto">
          <a:xfrm>
            <a:off x="3183732" y="0"/>
            <a:ext cx="5960269" cy="5143500"/>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5123" name="矩形 15"/>
          <p:cNvSpPr>
            <a:spLocks noChangeArrowheads="1"/>
          </p:cNvSpPr>
          <p:nvPr/>
        </p:nvSpPr>
        <p:spPr bwMode="auto">
          <a:xfrm>
            <a:off x="3006329" y="0"/>
            <a:ext cx="70247" cy="5143500"/>
          </a:xfrm>
          <a:prstGeom prst="rect">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lIns="68577" tIns="34289" rIns="68577" bIns="3428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5125" name="文本框 52"/>
          <p:cNvSpPr>
            <a:spLocks noChangeArrowheads="1"/>
          </p:cNvSpPr>
          <p:nvPr/>
        </p:nvSpPr>
        <p:spPr bwMode="auto">
          <a:xfrm>
            <a:off x="323147" y="1563451"/>
            <a:ext cx="2502445" cy="123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3800" b="1" dirty="0">
                <a:solidFill>
                  <a:srgbClr val="FFFFFF"/>
                </a:solidFill>
                <a:latin typeface="+mn-lt"/>
                <a:ea typeface="+mn-ea"/>
                <a:cs typeface="+mn-ea"/>
                <a:sym typeface="+mn-lt"/>
              </a:rPr>
              <a:t>触发器</a:t>
            </a:r>
            <a:endParaRPr lang="zh-CN" altLang="en-US" sz="3800" b="1" dirty="0">
              <a:solidFill>
                <a:srgbClr val="FFFFFF"/>
              </a:solidFill>
              <a:latin typeface="+mn-lt"/>
              <a:ea typeface="+mn-ea"/>
              <a:cs typeface="+mn-ea"/>
              <a:sym typeface="+mn-lt"/>
            </a:endParaRPr>
          </a:p>
          <a:p>
            <a:pPr algn="ctr" eaLnBrk="1" fontAlgn="base" hangingPunct="1">
              <a:spcBef>
                <a:spcPct val="0"/>
              </a:spcBef>
              <a:spcAft>
                <a:spcPct val="0"/>
              </a:spcAft>
              <a:buFont typeface="Arial" panose="020B0604020202020204" pitchFamily="34" charset="0"/>
              <a:buNone/>
            </a:pPr>
            <a:r>
              <a:rPr lang="zh-CN" altLang="en-US" sz="3800" b="1" dirty="0">
                <a:solidFill>
                  <a:srgbClr val="FFFFFF"/>
                </a:solidFill>
                <a:latin typeface="+mn-lt"/>
                <a:ea typeface="+mn-ea"/>
                <a:cs typeface="+mn-ea"/>
                <a:sym typeface="+mn-lt"/>
              </a:rPr>
              <a:t>设计</a:t>
            </a:r>
            <a:endParaRPr lang="zh-CN" altLang="en-US" sz="3800" b="1" dirty="0">
              <a:solidFill>
                <a:srgbClr val="FFFFFF"/>
              </a:solidFill>
              <a:latin typeface="+mn-lt"/>
              <a:ea typeface="+mn-ea"/>
              <a:cs typeface="+mn-ea"/>
              <a:sym typeface="+mn-lt"/>
            </a:endParaRPr>
          </a:p>
        </p:txBody>
      </p:sp>
      <p:sp>
        <p:nvSpPr>
          <p:cNvPr id="21" name="TextBox 23"/>
          <p:cNvSpPr txBox="1"/>
          <p:nvPr/>
        </p:nvSpPr>
        <p:spPr>
          <a:xfrm>
            <a:off x="3773159" y="1131608"/>
            <a:ext cx="4707890" cy="929005"/>
          </a:xfrm>
          <a:prstGeom prst="rect">
            <a:avLst/>
          </a:prstGeom>
          <a:noFill/>
        </p:spPr>
        <p:txBody>
          <a:bodyPr wrap="none" lIns="68579" tIns="34289" rIns="68579" bIns="34289" rtlCol="0">
            <a:spAutoFit/>
          </a:bodyPr>
          <a:lstStyle/>
          <a:p>
            <a:pPr marL="213995" indent="-213995" algn="l">
              <a:buClrTx/>
              <a:buSzTx/>
              <a:buFont typeface="Wingdings" panose="05000000000000000000" pitchFamily="2" charset="2"/>
              <a:buChar char="p"/>
            </a:pPr>
            <a:r>
              <a:rPr lang="zh-CN" altLang="en-US" sz="2000" dirty="0">
                <a:solidFill>
                  <a:prstClr val="black">
                    <a:lumMod val="65000"/>
                    <a:lumOff val="35000"/>
                  </a:prstClr>
                </a:solidFill>
                <a:cs typeface="+mn-ea"/>
                <a:sym typeface="+mn-lt"/>
              </a:rPr>
              <a:t>部门统计维护触发器</a:t>
            </a:r>
            <a:endParaRPr lang="zh-CN" altLang="en-US" sz="2000" dirty="0">
              <a:solidFill>
                <a:prstClr val="black">
                  <a:lumMod val="65000"/>
                  <a:lumOff val="35000"/>
                </a:prstClr>
              </a:solidFill>
              <a:cs typeface="+mn-ea"/>
              <a:sym typeface="+mn-lt"/>
            </a:endParaRPr>
          </a:p>
          <a:p>
            <a:pPr indent="0" algn="l">
              <a:buClrTx/>
              <a:buSzTx/>
              <a:buFont typeface="Wingdings" panose="05000000000000000000" pitchFamily="2" charset="2"/>
              <a:buNone/>
            </a:pPr>
            <a:r>
              <a:rPr lang="zh-CN" altLang="en-US" dirty="0">
                <a:solidFill>
                  <a:prstClr val="black">
                    <a:lumMod val="65000"/>
                    <a:lumOff val="35000"/>
                  </a:prstClr>
                </a:solidFill>
                <a:cs typeface="+mn-ea"/>
                <a:sym typeface="+mn-lt"/>
              </a:rPr>
              <a:t>维护人员数量、薪资水平、活跃率等综合指标</a:t>
            </a:r>
            <a:endParaRPr lang="zh-CN" altLang="en-US" dirty="0">
              <a:solidFill>
                <a:prstClr val="black">
                  <a:lumMod val="65000"/>
                  <a:lumOff val="35000"/>
                </a:prstClr>
              </a:solidFill>
              <a:cs typeface="+mn-ea"/>
              <a:sym typeface="+mn-lt"/>
            </a:endParaRPr>
          </a:p>
          <a:p>
            <a:pPr marL="213995" indent="-213995" algn="l">
              <a:buClrTx/>
              <a:buSzTx/>
              <a:buFont typeface="Wingdings" panose="05000000000000000000" pitchFamily="2" charset="2"/>
              <a:buChar char="p"/>
            </a:pPr>
            <a:endParaRPr lang="zh-CN" altLang="en-US" dirty="0">
              <a:solidFill>
                <a:prstClr val="black">
                  <a:lumMod val="65000"/>
                  <a:lumOff val="35000"/>
                </a:prstClr>
              </a:solidFill>
              <a:cs typeface="+mn-ea"/>
              <a:sym typeface="+mn-lt"/>
            </a:endParaRPr>
          </a:p>
        </p:txBody>
      </p:sp>
      <p:sp>
        <p:nvSpPr>
          <p:cNvPr id="22" name="TextBox 24"/>
          <p:cNvSpPr txBox="1"/>
          <p:nvPr/>
        </p:nvSpPr>
        <p:spPr>
          <a:xfrm>
            <a:off x="3780144" y="2139108"/>
            <a:ext cx="3564890" cy="929005"/>
          </a:xfrm>
          <a:prstGeom prst="rect">
            <a:avLst/>
          </a:prstGeom>
          <a:noFill/>
        </p:spPr>
        <p:txBody>
          <a:bodyPr wrap="none" lIns="68579" tIns="34289" rIns="68579" bIns="34289" rtlCol="0">
            <a:spAutoFit/>
          </a:bodyPr>
          <a:lstStyle/>
          <a:p>
            <a:pPr marL="213995" lvl="4" indent="-213995" algn="l">
              <a:buClrTx/>
              <a:buSzTx/>
              <a:buFont typeface="Wingdings" panose="05000000000000000000" pitchFamily="2" charset="2"/>
              <a:buChar char="p"/>
            </a:pPr>
            <a:r>
              <a:rPr lang="zh-CN" altLang="en-US" sz="2000" dirty="0">
                <a:solidFill>
                  <a:prstClr val="black">
                    <a:lumMod val="65000"/>
                    <a:lumOff val="35000"/>
                  </a:prstClr>
                </a:solidFill>
                <a:cs typeface="+mn-ea"/>
                <a:sym typeface="+mn-lt"/>
              </a:rPr>
              <a:t>调岗通知验证触发器</a:t>
            </a:r>
            <a:endParaRPr lang="zh-CN" altLang="en-US" sz="2000" dirty="0">
              <a:solidFill>
                <a:prstClr val="black">
                  <a:lumMod val="65000"/>
                  <a:lumOff val="35000"/>
                </a:prstClr>
              </a:solidFill>
              <a:cs typeface="+mn-ea"/>
              <a:sym typeface="+mn-lt"/>
            </a:endParaRPr>
          </a:p>
          <a:p>
            <a:pPr marL="0" lvl="4" indent="0" algn="l">
              <a:buClrTx/>
              <a:buSzTx/>
              <a:buFont typeface="Wingdings" panose="05000000000000000000" pitchFamily="2" charset="2"/>
              <a:buNone/>
            </a:pPr>
            <a:r>
              <a:rPr lang="zh-CN" altLang="en-US" dirty="0">
                <a:solidFill>
                  <a:prstClr val="black">
                    <a:lumMod val="65000"/>
                    <a:lumOff val="35000"/>
                  </a:prstClr>
                </a:solidFill>
                <a:cs typeface="+mn-ea"/>
                <a:sym typeface="+mn-lt"/>
              </a:rPr>
              <a:t>负责在调岗通知创建前进行全面的</a:t>
            </a:r>
            <a:endParaRPr lang="zh-CN" altLang="en-US" dirty="0">
              <a:solidFill>
                <a:prstClr val="black">
                  <a:lumMod val="65000"/>
                  <a:lumOff val="35000"/>
                </a:prstClr>
              </a:solidFill>
              <a:cs typeface="+mn-ea"/>
              <a:sym typeface="+mn-lt"/>
            </a:endParaRPr>
          </a:p>
          <a:p>
            <a:pPr marL="0" lvl="4" indent="0" algn="l">
              <a:buClrTx/>
              <a:buSzTx/>
              <a:buFont typeface="Wingdings" panose="05000000000000000000" pitchFamily="2" charset="2"/>
              <a:buNone/>
            </a:pPr>
            <a:r>
              <a:rPr lang="zh-CN" altLang="en-US" dirty="0">
                <a:solidFill>
                  <a:prstClr val="black">
                    <a:lumMod val="65000"/>
                    <a:lumOff val="35000"/>
                  </a:prstClr>
                </a:solidFill>
                <a:cs typeface="+mn-ea"/>
                <a:sym typeface="+mn-lt"/>
              </a:rPr>
              <a:t>业务逻辑验证和合规性检查</a:t>
            </a:r>
            <a:endParaRPr lang="zh-CN" altLang="en-US" dirty="0">
              <a:solidFill>
                <a:prstClr val="black">
                  <a:lumMod val="65000"/>
                  <a:lumOff val="35000"/>
                </a:prstClr>
              </a:solidFill>
              <a:cs typeface="+mn-ea"/>
              <a:sym typeface="+mn-lt"/>
            </a:endParaRPr>
          </a:p>
        </p:txBody>
      </p:sp>
      <p:sp>
        <p:nvSpPr>
          <p:cNvPr id="23" name="TextBox 25"/>
          <p:cNvSpPr txBox="1"/>
          <p:nvPr/>
        </p:nvSpPr>
        <p:spPr>
          <a:xfrm>
            <a:off x="3851900" y="3363645"/>
            <a:ext cx="3564890" cy="929005"/>
          </a:xfrm>
          <a:prstGeom prst="rect">
            <a:avLst/>
          </a:prstGeom>
          <a:noFill/>
        </p:spPr>
        <p:txBody>
          <a:bodyPr wrap="none" lIns="68579" tIns="34289" rIns="68579" bIns="34289" rtlCol="0">
            <a:spAutoFit/>
          </a:bodyPr>
          <a:lstStyle/>
          <a:p>
            <a:pPr marL="213995" indent="-213995" algn="l">
              <a:buClrTx/>
              <a:buSzTx/>
              <a:buFont typeface="Wingdings" panose="05000000000000000000" pitchFamily="2" charset="2"/>
              <a:buChar char="p"/>
            </a:pPr>
            <a:r>
              <a:rPr lang="zh-CN" altLang="en-US" sz="2000" dirty="0">
                <a:solidFill>
                  <a:prstClr val="black">
                    <a:lumMod val="65000"/>
                    <a:lumOff val="35000"/>
                  </a:prstClr>
                </a:solidFill>
                <a:cs typeface="+mn-ea"/>
                <a:sym typeface="+mn-lt"/>
              </a:rPr>
              <a:t>数据质量验证触发器</a:t>
            </a:r>
            <a:endParaRPr lang="zh-CN" altLang="en-US" sz="2000" dirty="0">
              <a:solidFill>
                <a:prstClr val="black">
                  <a:lumMod val="65000"/>
                  <a:lumOff val="35000"/>
                </a:prstClr>
              </a:solidFill>
              <a:cs typeface="+mn-ea"/>
              <a:sym typeface="+mn-lt"/>
            </a:endParaRPr>
          </a:p>
          <a:p>
            <a:pPr indent="0" algn="l">
              <a:buClrTx/>
              <a:buSzTx/>
              <a:buFont typeface="Wingdings" panose="05000000000000000000" pitchFamily="2" charset="2"/>
              <a:buNone/>
            </a:pPr>
            <a:r>
              <a:rPr lang="zh-CN" altLang="en-US" dirty="0">
                <a:solidFill>
                  <a:prstClr val="black">
                    <a:lumMod val="65000"/>
                    <a:lumOff val="35000"/>
                  </a:prstClr>
                </a:solidFill>
                <a:cs typeface="+mn-ea"/>
                <a:sym typeface="+mn-lt"/>
              </a:rPr>
              <a:t>负责在调岗通知创建前进行全面的</a:t>
            </a:r>
            <a:endParaRPr lang="zh-CN" altLang="en-US" dirty="0">
              <a:solidFill>
                <a:prstClr val="black">
                  <a:lumMod val="65000"/>
                  <a:lumOff val="35000"/>
                </a:prstClr>
              </a:solidFill>
              <a:cs typeface="+mn-ea"/>
              <a:sym typeface="+mn-lt"/>
            </a:endParaRPr>
          </a:p>
          <a:p>
            <a:pPr indent="0" algn="l">
              <a:buClrTx/>
              <a:buSzTx/>
              <a:buFont typeface="Wingdings" panose="05000000000000000000" pitchFamily="2" charset="2"/>
              <a:buNone/>
            </a:pPr>
            <a:r>
              <a:rPr lang="zh-CN" altLang="en-US" dirty="0">
                <a:solidFill>
                  <a:prstClr val="black">
                    <a:lumMod val="65000"/>
                    <a:lumOff val="35000"/>
                  </a:prstClr>
                </a:solidFill>
                <a:cs typeface="+mn-ea"/>
                <a:sym typeface="+mn-lt"/>
              </a:rPr>
              <a:t>业务逻辑验证和合规性检查</a:t>
            </a:r>
            <a:endParaRPr lang="zh-CN" altLang="en-US" dirty="0">
              <a:solidFill>
                <a:prstClr val="black">
                  <a:lumMod val="65000"/>
                  <a:lumOff val="35000"/>
                </a:prstClr>
              </a:solidFill>
              <a:cs typeface="+mn-ea"/>
              <a:sym typeface="+mn-lt"/>
            </a:endParaRPr>
          </a:p>
        </p:txBody>
      </p:sp>
      <p:grpSp>
        <p:nvGrpSpPr>
          <p:cNvPr id="24" name="组合 23"/>
          <p:cNvGrpSpPr/>
          <p:nvPr/>
        </p:nvGrpSpPr>
        <p:grpSpPr>
          <a:xfrm>
            <a:off x="3773160" y="473084"/>
            <a:ext cx="3865170" cy="530225"/>
            <a:chOff x="3773160" y="1247148"/>
            <a:chExt cx="3865170" cy="530225"/>
          </a:xfrm>
        </p:grpSpPr>
        <p:sp>
          <p:nvSpPr>
            <p:cNvPr id="25" name="TextBox 4"/>
            <p:cNvSpPr txBox="1"/>
            <p:nvPr/>
          </p:nvSpPr>
          <p:spPr>
            <a:xfrm>
              <a:off x="3773160" y="1247148"/>
              <a:ext cx="1292860" cy="530225"/>
            </a:xfrm>
            <a:prstGeom prst="rect">
              <a:avLst/>
            </a:prstGeom>
            <a:noFill/>
          </p:spPr>
          <p:txBody>
            <a:bodyPr wrap="none" lIns="68580" tIns="34290" rIns="68580" bIns="34290" rtlCol="0">
              <a:spAutoFit/>
            </a:bodyPr>
            <a:lstStyle/>
            <a:p>
              <a:r>
                <a:rPr lang="en-US" altLang="zh-CN" sz="3000" dirty="0">
                  <a:solidFill>
                    <a:srgbClr val="0070C0"/>
                  </a:solidFill>
                  <a:cs typeface="+mn-ea"/>
                  <a:sym typeface="+mn-lt"/>
                </a:rPr>
                <a:t>TIGGER</a:t>
              </a:r>
              <a:endParaRPr lang="zh-CN" altLang="en-US" sz="3000" dirty="0">
                <a:solidFill>
                  <a:srgbClr val="0070C0"/>
                </a:solidFill>
                <a:cs typeface="+mn-ea"/>
                <a:sym typeface="+mn-lt"/>
              </a:endParaRPr>
            </a:p>
          </p:txBody>
        </p:sp>
        <p:sp>
          <p:nvSpPr>
            <p:cNvPr id="26" name="文本框 8"/>
            <p:cNvSpPr txBox="1"/>
            <p:nvPr/>
          </p:nvSpPr>
          <p:spPr>
            <a:xfrm>
              <a:off x="6586770" y="1293314"/>
              <a:ext cx="1051560" cy="437515"/>
            </a:xfrm>
            <a:prstGeom prst="rect">
              <a:avLst/>
            </a:prstGeom>
            <a:noFill/>
          </p:spPr>
          <p:txBody>
            <a:bodyPr wrap="none" lIns="68580" tIns="34290" rIns="68580" bIns="34290" rtlCol="0">
              <a:spAutoFit/>
            </a:bodyPr>
            <a:lstStyle/>
            <a:p>
              <a:r>
                <a:rPr lang="zh-CN" altLang="en-US" sz="2400" b="1" dirty="0">
                  <a:solidFill>
                    <a:prstClr val="black">
                      <a:lumMod val="75000"/>
                      <a:lumOff val="25000"/>
                    </a:prstClr>
                  </a:solidFill>
                  <a:cs typeface="+mn-ea"/>
                  <a:sym typeface="+mn-lt"/>
                </a:rPr>
                <a:t>触发器</a:t>
              </a:r>
              <a:endParaRPr lang="zh-CN" altLang="en-US" sz="2400" b="1" dirty="0">
                <a:solidFill>
                  <a:prstClr val="black">
                    <a:lumMod val="75000"/>
                    <a:lumOff val="25000"/>
                  </a:prstClr>
                </a:solidFill>
                <a:cs typeface="+mn-ea"/>
                <a:sym typeface="+mn-lt"/>
              </a:endParaRPr>
            </a:p>
          </p:txBody>
        </p:sp>
      </p:grpSp>
      <p:sp>
        <p:nvSpPr>
          <p:cNvPr id="27" name="矩形 26"/>
          <p:cNvSpPr/>
          <p:nvPr/>
        </p:nvSpPr>
        <p:spPr>
          <a:xfrm>
            <a:off x="3707804" y="4587871"/>
            <a:ext cx="5319000" cy="2004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endParaRPr lang="zh-CN" altLang="en-US">
              <a:solidFill>
                <a:prstClr val="white"/>
              </a:solidFill>
              <a:cs typeface="+mn-ea"/>
              <a:sym typeface="+mn-lt"/>
            </a:endParaRPr>
          </a:p>
        </p:txBody>
      </p:sp>
    </p:spTree>
  </p:cSld>
  <p:clrMapOvr>
    <a:masterClrMapping/>
  </p:clrMapOvr>
  <p:transition spd="med">
    <p:fade/>
    <p:sndAc>
      <p:stSnd>
        <p:snd r:embed="rId1" name="hammer.wav"/>
      </p:stSnd>
    </p:sndAc>
  </p:transition>
  <p:timing>
    <p:tnLst>
      <p:par>
        <p:cTn id="1" dur="indefinite" restart="never" nodeType="tmRoot"/>
      </p:par>
    </p:tnLst>
    <p:bldLst>
      <p:bldP spid="21" grpId="0"/>
      <p:bldP spid="22" grpId="0"/>
      <p:bldP spid="23" grpId="0"/>
      <p:bldP spid="2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29513" y="51470"/>
            <a:ext cx="3839210" cy="582295"/>
          </a:xfrm>
          <a:prstGeom prst="rect">
            <a:avLst/>
          </a:prstGeom>
          <a:noFill/>
          <a:ln>
            <a:solidFill>
              <a:srgbClr val="FFFFFF">
                <a:alpha val="45882"/>
              </a:srgbClr>
            </a:solidFill>
          </a:ln>
        </p:spPr>
        <p:txBody>
          <a:bodyPr wrap="none" lIns="91438" tIns="45719" rIns="91438" bIns="45719" rtlCol="0">
            <a:spAutoFit/>
          </a:bodyPr>
          <a:lstStyle/>
          <a:p>
            <a:pPr algn="l"/>
            <a:r>
              <a:rPr lang="zh-CN" altLang="en-US" sz="3200" dirty="0">
                <a:solidFill>
                  <a:prstClr val="white"/>
                </a:solidFill>
                <a:cs typeface="+mn-ea"/>
                <a:sym typeface="+mn-lt"/>
              </a:rPr>
              <a:t>调岗通知验证触发器</a:t>
            </a:r>
            <a:endParaRPr lang="zh-CN" altLang="en-US" sz="3200" dirty="0">
              <a:solidFill>
                <a:prstClr val="white"/>
              </a:solidFill>
              <a:cs typeface="+mn-ea"/>
              <a:sym typeface="+mn-lt"/>
            </a:endParaRPr>
          </a:p>
        </p:txBody>
      </p:sp>
      <p:sp>
        <p:nvSpPr>
          <p:cNvPr id="5" name="文本框 4"/>
          <p:cNvSpPr txBox="1"/>
          <p:nvPr/>
        </p:nvSpPr>
        <p:spPr>
          <a:xfrm>
            <a:off x="4912360" y="2643505"/>
            <a:ext cx="4032250" cy="1322070"/>
          </a:xfrm>
          <a:prstGeom prst="rect">
            <a:avLst/>
          </a:prstGeom>
          <a:noFill/>
        </p:spPr>
        <p:txBody>
          <a:bodyPr wrap="square" rtlCol="0">
            <a:spAutoFit/>
          </a:bodyPr>
          <a:p>
            <a:pPr algn="just" defTabSz="266700" eaLnBrk="0" fontAlgn="base">
              <a:buClrTx/>
              <a:buSzTx/>
              <a:buNone/>
            </a:pPr>
            <a:r>
              <a:rPr lang="en-US" altLang="zh-CN" sz="1600">
                <a:solidFill>
                  <a:srgbClr val="000000"/>
                </a:solidFill>
                <a:latin typeface="Times New Roman" panose="02020603050405020304"/>
                <a:ea typeface="Times New Roman" panose="02020603050405020304"/>
              </a:rPr>
              <a:t>日期差</a:t>
            </a:r>
            <a:r>
              <a:rPr lang="zh-CN" altLang="en-US" sz="1600">
                <a:solidFill>
                  <a:srgbClr val="000000"/>
                </a:solidFill>
                <a:latin typeface="Times New Roman" panose="02020603050405020304"/>
                <a:ea typeface="Times New Roman" panose="02020603050405020304"/>
              </a:rPr>
              <a:t>验证</a:t>
            </a:r>
            <a:endParaRPr lang="en-US" altLang="zh-CN" sz="1600">
              <a:solidFill>
                <a:srgbClr val="000000"/>
              </a:solidFill>
              <a:latin typeface="Times New Roman" panose="02020603050405020304"/>
              <a:ea typeface="Times New Roman" panose="02020603050405020304"/>
            </a:endParaRPr>
          </a:p>
          <a:p>
            <a:pPr algn="just" defTabSz="266700" eaLnBrk="0" fontAlgn="base">
              <a:buClrTx/>
              <a:buSzTx/>
              <a:buNone/>
            </a:pPr>
            <a:r>
              <a:rPr lang="en-US" altLang="zh-CN" sz="1600">
                <a:solidFill>
                  <a:srgbClr val="000000"/>
                </a:solidFill>
                <a:latin typeface="Times New Roman" panose="02020603050405020304"/>
                <a:ea typeface="Times New Roman" panose="02020603050405020304"/>
              </a:rPr>
              <a:t>IF v_days_diff &lt; 0 THEN              </a:t>
            </a:r>
            <a:endParaRPr lang="en-US" altLang="zh-CN" sz="1600">
              <a:solidFill>
                <a:srgbClr val="000000"/>
              </a:solidFill>
              <a:latin typeface="Times New Roman" panose="02020603050405020304"/>
              <a:ea typeface="Times New Roman" panose="02020603050405020304"/>
            </a:endParaRPr>
          </a:p>
          <a:p>
            <a:pPr algn="just" defTabSz="266700" eaLnBrk="0" fontAlgn="base">
              <a:buClrTx/>
              <a:buSzTx/>
              <a:buNone/>
            </a:pPr>
            <a:r>
              <a:rPr lang="en-US" altLang="zh-CN" sz="1600">
                <a:solidFill>
                  <a:srgbClr val="000000"/>
                </a:solidFill>
                <a:latin typeface="Times New Roman" panose="02020603050405020304"/>
                <a:ea typeface="Times New Roman" panose="02020603050405020304"/>
              </a:rPr>
              <a:t>    SET v_validation = CONCAT(v_validation, 'INVALID_TIMELINE ');  </a:t>
            </a:r>
            <a:endParaRPr lang="en-US" altLang="zh-CN" sz="1600">
              <a:solidFill>
                <a:srgbClr val="000000"/>
              </a:solidFill>
              <a:latin typeface="Times New Roman" panose="02020603050405020304"/>
              <a:ea typeface="Times New Roman" panose="02020603050405020304"/>
            </a:endParaRPr>
          </a:p>
          <a:p>
            <a:pPr algn="just" defTabSz="266700" eaLnBrk="0" fontAlgn="base">
              <a:buClrTx/>
              <a:buSzTx/>
              <a:buNone/>
            </a:pPr>
            <a:r>
              <a:rPr lang="en-US" altLang="zh-CN" sz="1600">
                <a:solidFill>
                  <a:srgbClr val="000000"/>
                </a:solidFill>
                <a:latin typeface="Times New Roman" panose="02020603050405020304"/>
                <a:ea typeface="Times New Roman" panose="02020603050405020304"/>
              </a:rPr>
              <a:t>ELSEIF v_days_diff &gt; 30 THEN</a:t>
            </a:r>
            <a:endParaRPr lang="en-US" altLang="zh-CN" sz="1600">
              <a:solidFill>
                <a:srgbClr val="000000"/>
              </a:solidFill>
              <a:latin typeface="Times New Roman" panose="02020603050405020304"/>
              <a:ea typeface="Times New Roman" panose="02020603050405020304"/>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14135" y="51435"/>
            <a:ext cx="2632710" cy="662940"/>
          </a:xfrm>
          <a:prstGeom prst="rect">
            <a:avLst/>
          </a:prstGeom>
        </p:spPr>
      </p:pic>
      <p:sp>
        <p:nvSpPr>
          <p:cNvPr id="2" name="文本框 1"/>
          <p:cNvSpPr txBox="1"/>
          <p:nvPr/>
        </p:nvSpPr>
        <p:spPr>
          <a:xfrm>
            <a:off x="107950" y="802640"/>
            <a:ext cx="4598670" cy="4030980"/>
          </a:xfrm>
          <a:prstGeom prst="rect">
            <a:avLst/>
          </a:prstGeom>
        </p:spPr>
        <p:txBody>
          <a:bodyPr wrap="square">
            <a:spAutoFit/>
          </a:bodyPr>
          <a:p>
            <a:pPr marL="0" indent="0" algn="just" defTabSz="266700" eaLnBrk="0" fontAlgn="base">
              <a:spcBef>
                <a:spcPct val="0"/>
              </a:spcBef>
              <a:spcAft>
                <a:spcPct val="0"/>
              </a:spcAft>
            </a:pPr>
            <a:r>
              <a:rPr lang="zh-CN" altLang="en-US" sz="1600">
                <a:solidFill>
                  <a:srgbClr val="000000"/>
                </a:solidFill>
                <a:latin typeface="Times New Roman" panose="02020603050405020304"/>
                <a:ea typeface="Arial" panose="020B0604020202020204"/>
              </a:rPr>
              <a:t>获取员工信息</a:t>
            </a:r>
            <a:endParaRPr lang="zh-CN" altLang="en-US" sz="1600">
              <a:solidFill>
                <a:srgbClr val="000000"/>
              </a:solidFill>
              <a:latin typeface="Times New Roman" panose="02020603050405020304"/>
              <a:ea typeface="Arial" panose="020B06040202020202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SELECT uname, ustatus INTO v_emp_name, v_emp_status</a:t>
            </a:r>
            <a:endParaRPr lang="en-US" altLang="zh-CN" sz="1600">
              <a:solidFill>
                <a:srgbClr val="000000"/>
              </a:solidFill>
              <a:latin typeface="Times New Roman" panose="02020603050405020304"/>
              <a:ea typeface="Times New Roman" panose="020206030504050203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FROM user WHERE uid = NEW.NUid;</a:t>
            </a:r>
            <a:endParaRPr lang="en-US" altLang="zh-CN" sz="1600">
              <a:solidFill>
                <a:srgbClr val="000000"/>
              </a:solidFill>
              <a:latin typeface="Times New Roman" panose="02020603050405020304"/>
              <a:ea typeface="Times New Roman" panose="020206030504050203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endParaRPr lang="en-US" altLang="zh-CN" sz="1600">
              <a:solidFill>
                <a:srgbClr val="000000"/>
              </a:solidFill>
              <a:latin typeface="Times New Roman" panose="02020603050405020304"/>
              <a:ea typeface="Arial" panose="020B0604020202020204"/>
            </a:endParaRPr>
          </a:p>
          <a:p>
            <a:pPr marL="0" indent="0" algn="just" defTabSz="266700" eaLnBrk="0" fontAlgn="base">
              <a:spcBef>
                <a:spcPct val="0"/>
              </a:spcBef>
              <a:spcAft>
                <a:spcPct val="0"/>
              </a:spcAft>
            </a:pPr>
            <a:endParaRPr lang="en-US" altLang="zh-CN" sz="1600">
              <a:solidFill>
                <a:srgbClr val="000000"/>
              </a:solidFill>
              <a:latin typeface="Times New Roman" panose="02020603050405020304"/>
              <a:ea typeface="Arial" panose="020B0604020202020204"/>
            </a:endParaRPr>
          </a:p>
          <a:p>
            <a:pPr marL="0" indent="0" algn="just" defTabSz="266700" eaLnBrk="0" fontAlgn="base">
              <a:spcBef>
                <a:spcPct val="0"/>
              </a:spcBef>
              <a:spcAft>
                <a:spcPct val="0"/>
              </a:spcAft>
            </a:pPr>
            <a:endParaRPr lang="en-US" altLang="zh-CN" sz="1600">
              <a:solidFill>
                <a:srgbClr val="000000"/>
              </a:solidFill>
              <a:latin typeface="Times New Roman" panose="02020603050405020304"/>
              <a:ea typeface="Arial" panose="020B0604020202020204"/>
            </a:endParaRPr>
          </a:p>
          <a:p>
            <a:pPr marL="0" indent="0" algn="just" defTabSz="266700" eaLnBrk="0" fontAlgn="base">
              <a:spcBef>
                <a:spcPct val="0"/>
              </a:spcBef>
              <a:spcAft>
                <a:spcPct val="0"/>
              </a:spcAft>
            </a:pPr>
            <a:r>
              <a:rPr lang="zh-CN" altLang="en-US" sz="1600">
                <a:solidFill>
                  <a:srgbClr val="000000"/>
                </a:solidFill>
                <a:latin typeface="Times New Roman" panose="02020603050405020304"/>
                <a:ea typeface="Arial" panose="020B0604020202020204"/>
              </a:rPr>
              <a:t>验证员工存在性和状态</a:t>
            </a:r>
            <a:endParaRPr lang="zh-CN" altLang="en-US" sz="1600">
              <a:solidFill>
                <a:srgbClr val="000000"/>
              </a:solidFill>
              <a:latin typeface="Times New Roman" panose="02020603050405020304"/>
              <a:ea typeface="Arial" panose="020B06040202020202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IF v_emp_name IS NULL THEN</a:t>
            </a:r>
            <a:endParaRPr lang="en-US" altLang="zh-CN" sz="1600">
              <a:solidFill>
                <a:srgbClr val="000000"/>
              </a:solidFill>
              <a:latin typeface="Times New Roman" panose="02020603050405020304"/>
              <a:ea typeface="Times New Roman" panose="020206030504050203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SET v_validation = CONCAT(v_validation, 'EMPLOYEE_NOT_FOUND ');</a:t>
            </a:r>
            <a:endParaRPr lang="en-US" altLang="zh-CN" sz="1600">
              <a:solidFill>
                <a:srgbClr val="000000"/>
              </a:solidFill>
              <a:latin typeface="Times New Roman" panose="02020603050405020304"/>
              <a:ea typeface="Times New Roman" panose="020206030504050203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ELSEIF v_emp_status NOT IN ('Active', 'Transfer') THEN</a:t>
            </a:r>
            <a:endParaRPr lang="en-US" altLang="zh-CN" sz="1600">
              <a:solidFill>
                <a:srgbClr val="000000"/>
              </a:solidFill>
              <a:latin typeface="Times New Roman" panose="02020603050405020304"/>
              <a:ea typeface="Times New Roman" panose="020206030504050203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SET v_validation = CONCAT(v_validation, 'INVALID_STATUS ');</a:t>
            </a:r>
            <a:endParaRPr lang="en-US" altLang="zh-CN" sz="1600">
              <a:solidFill>
                <a:srgbClr val="000000"/>
              </a:solidFill>
              <a:latin typeface="Times New Roman" panose="02020603050405020304"/>
              <a:ea typeface="Times New Roman" panose="020206030504050203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END IF;</a:t>
            </a:r>
            <a:endParaRPr lang="en-US" altLang="zh-CN" sz="1600">
              <a:solidFill>
                <a:srgbClr val="000000"/>
              </a:solidFill>
              <a:latin typeface="Times New Roman" panose="02020603050405020304"/>
              <a:ea typeface="Times New Roman" panose="02020603050405020304"/>
            </a:endParaRPr>
          </a:p>
        </p:txBody>
      </p:sp>
      <p:sp>
        <p:nvSpPr>
          <p:cNvPr id="6" name="文本框 5"/>
          <p:cNvSpPr txBox="1"/>
          <p:nvPr/>
        </p:nvSpPr>
        <p:spPr>
          <a:xfrm>
            <a:off x="4787900" y="802640"/>
            <a:ext cx="4281805" cy="1814830"/>
          </a:xfrm>
          <a:prstGeom prst="rect">
            <a:avLst/>
          </a:prstGeom>
        </p:spPr>
        <p:txBody>
          <a:bodyPr wrap="square">
            <a:spAutoFit/>
          </a:bodyPr>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zh-CN" altLang="en-US" sz="1600">
                <a:solidFill>
                  <a:srgbClr val="000000"/>
                </a:solidFill>
                <a:latin typeface="Times New Roman" panose="02020603050405020304"/>
                <a:ea typeface="Arial" panose="020B0604020202020204"/>
              </a:rPr>
              <a:t>检查重复通知</a:t>
            </a:r>
            <a:endParaRPr lang="zh-CN" altLang="en-US" sz="1600">
              <a:solidFill>
                <a:srgbClr val="000000"/>
              </a:solidFill>
              <a:latin typeface="Times New Roman" panose="02020603050405020304"/>
              <a:ea typeface="Arial" panose="020B06040202020202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SELECT COUNT(*) INTO v_existing_notices FROM dnotice WHERE NUid = NEW.NUid;</a:t>
            </a:r>
            <a:endParaRPr lang="en-US" altLang="zh-CN" sz="1600">
              <a:solidFill>
                <a:srgbClr val="000000"/>
              </a:solidFill>
              <a:latin typeface="Times New Roman" panose="02020603050405020304"/>
              <a:ea typeface="Times New Roman" panose="020206030504050203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IF v_existing_notices &gt; 0 THEN</a:t>
            </a:r>
            <a:endParaRPr lang="en-US" altLang="zh-CN" sz="1600">
              <a:solidFill>
                <a:srgbClr val="000000"/>
              </a:solidFill>
              <a:latin typeface="Times New Roman" panose="02020603050405020304"/>
              <a:ea typeface="Times New Roman" panose="020206030504050203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SET v_validation = CONCAT(v_validation, 'DUPLICATE_NOTICE ');</a:t>
            </a:r>
            <a:endParaRPr lang="en-US" altLang="zh-CN" sz="1600">
              <a:solidFill>
                <a:srgbClr val="000000"/>
              </a:solidFill>
              <a:latin typeface="Times New Roman" panose="02020603050405020304"/>
              <a:ea typeface="Times New Roman" panose="02020603050405020304"/>
            </a:endParaRPr>
          </a:p>
          <a:p>
            <a:pPr marL="0" indent="0" algn="just" defTabSz="266700" eaLnBrk="0" fontAlgn="base">
              <a:spcBef>
                <a:spcPct val="0"/>
              </a:spcBef>
              <a:spcAft>
                <a:spcPct val="0"/>
              </a:spcAft>
            </a:pPr>
            <a:r>
              <a:rPr lang="en-US" altLang="zh-CN" sz="1600">
                <a:solidFill>
                  <a:srgbClr val="000000"/>
                </a:solidFill>
                <a:latin typeface="Times New Roman" panose="02020603050405020304"/>
                <a:ea typeface="Arial" panose="020B0604020202020204"/>
              </a:rPr>
              <a:t>    </a:t>
            </a:r>
            <a:r>
              <a:rPr lang="en-US" altLang="zh-CN" sz="1600">
                <a:solidFill>
                  <a:srgbClr val="000000"/>
                </a:solidFill>
                <a:latin typeface="Times New Roman" panose="02020603050405020304"/>
                <a:ea typeface="Times New Roman" panose="02020603050405020304"/>
              </a:rPr>
              <a:t>END IF;</a:t>
            </a:r>
            <a:endParaRPr lang="en-US" altLang="zh-CN" sz="1600">
              <a:solidFill>
                <a:srgbClr val="000000"/>
              </a:solidFill>
              <a:latin typeface="Times New Roman" panose="02020603050405020304"/>
              <a:ea typeface="Times New Roman" panose="02020603050405020304"/>
            </a:endParaRPr>
          </a:p>
        </p:txBody>
      </p:sp>
    </p:spTree>
  </p:cSld>
  <p:clrMapOvr>
    <a:masterClrMapping/>
  </p:clrMapOvr>
  <p:transition spd="slow">
    <p:wipe/>
  </p:transition>
  <p:timing>
    <p:tnLst>
      <p:par>
        <p:cTn id="1" dur="indefinite" restart="never" nodeType="tmRoot"/>
      </p:par>
    </p:tnLst>
  </p:timing>
</p:sld>
</file>

<file path=ppt/tags/tag1.xml><?xml version="1.0" encoding="utf-8"?>
<p:tagLst xmlns:p="http://schemas.openxmlformats.org/presentationml/2006/main">
  <p:tag name="TABLE_ENDDRAG_ORIGIN_RECT" val="593*270"/>
  <p:tag name="TABLE_ENDDRAG_RECT" val="39*52*593*270"/>
</p:tagLst>
</file>

<file path=ppt/tags/tag10.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11.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12.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13.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14.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15.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16.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17.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18.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19.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2.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20.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21.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22.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23.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24.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25.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26.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27.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28.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29.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30.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1.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2.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3.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4.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5.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6.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7.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8.xml><?xml version="1.0" encoding="utf-8"?>
<p:tagLst xmlns:p="http://schemas.openxmlformats.org/presentationml/2006/main">
  <p:tag name="KSO_WM_DIAGRAM_VIRTUALLY_FRAME" val="{&quot;height&quot;:259.46322834645673,&quot;left&quot;:377.0097637795276,&quot;top&quot;:111.9267716535433,&quot;width&quot;:293.28236220472445}"/>
</p:tagLst>
</file>

<file path=ppt/tags/tag39.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40.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1.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2.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3.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4.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5.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6.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7.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8.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49.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5.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50.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51.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52.xml><?xml version="1.0" encoding="utf-8"?>
<p:tagLst xmlns:p="http://schemas.openxmlformats.org/presentationml/2006/main">
  <p:tag name="KSO_WM_DIAGRAM_VIRTUALLY_FRAME" val="{&quot;height&quot;:279.50826771653544,&quot;left&quot;:462.43007874015746,&quot;top&quot;:94.22047244094486,&quot;width&quot;:221.57007874015744}"/>
</p:tagLst>
</file>

<file path=ppt/tags/tag53.xml><?xml version="1.0" encoding="utf-8"?>
<p:tagLst xmlns:p="http://schemas.openxmlformats.org/presentationml/2006/main">
  <p:tag name="KSO_WM_DIAGRAM_VIRTUALLY_FRAME" val="{&quot;height&quot;:226.31259842519685,&quot;left&quot;:57.75007874015747,&quot;top&quot;:102,&quot;width&quot;:607.2187401574804}"/>
</p:tagLst>
</file>

<file path=ppt/tags/tag54.xml><?xml version="1.0" encoding="utf-8"?>
<p:tagLst xmlns:p="http://schemas.openxmlformats.org/presentationml/2006/main">
  <p:tag name="KSO_WM_DIAGRAM_VIRTUALLY_FRAME" val="{&quot;height&quot;:226.31259842519685,&quot;left&quot;:57.75007874015747,&quot;top&quot;:102,&quot;width&quot;:607.2187401574804}"/>
</p:tagLst>
</file>

<file path=ppt/tags/tag55.xml><?xml version="1.0" encoding="utf-8"?>
<p:tagLst xmlns:p="http://schemas.openxmlformats.org/presentationml/2006/main">
  <p:tag name="KSO_WM_DIAGRAM_VIRTUALLY_FRAME" val="{&quot;height&quot;:226.31259842519685,&quot;left&quot;:57.75007874015747,&quot;top&quot;:102,&quot;width&quot;:607.2187401574804}"/>
</p:tagLst>
</file>

<file path=ppt/tags/tag56.xml><?xml version="1.0" encoding="utf-8"?>
<p:tagLst xmlns:p="http://schemas.openxmlformats.org/presentationml/2006/main">
  <p:tag name="KSO_WM_DIAGRAM_VIRTUALLY_FRAME" val="{&quot;height&quot;:226.31259842519685,&quot;left&quot;:57.75007874015747,&quot;top&quot;:102,&quot;width&quot;:607.2187401574804}"/>
</p:tagLst>
</file>

<file path=ppt/tags/tag57.xml><?xml version="1.0" encoding="utf-8"?>
<p:tagLst xmlns:p="http://schemas.openxmlformats.org/presentationml/2006/main">
  <p:tag name="KSO_WM_DIAGRAM_VIRTUALLY_FRAME" val="{&quot;height&quot;:226.31259842519685,&quot;left&quot;:57.75007874015747,&quot;top&quot;:102,&quot;width&quot;:607.2187401574804}"/>
</p:tagLst>
</file>

<file path=ppt/tags/tag58.xml><?xml version="1.0" encoding="utf-8"?>
<p:tagLst xmlns:p="http://schemas.openxmlformats.org/presentationml/2006/main">
  <p:tag name="KSO_WM_DIAGRAM_VIRTUALLY_FRAME" val="{&quot;height&quot;:226.31259842519685,&quot;left&quot;:57.75007874015747,&quot;top&quot;:102,&quot;width&quot;:607.2187401574804}"/>
</p:tagLst>
</file>

<file path=ppt/tags/tag59.xml><?xml version="1.0" encoding="utf-8"?>
<p:tagLst xmlns:p="http://schemas.openxmlformats.org/presentationml/2006/main">
  <p:tag name="KSO_WM_DIAGRAM_VIRTUALLY_FRAME" val="{&quot;height&quot;:226.31259842519685,&quot;left&quot;:57.75007874015747,&quot;top&quot;:102,&quot;width&quot;:607.2187401574804}"/>
</p:tagLst>
</file>

<file path=ppt/tags/tag6.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60.xml><?xml version="1.0" encoding="utf-8"?>
<p:tagLst xmlns:p="http://schemas.openxmlformats.org/presentationml/2006/main">
  <p:tag name="KSO_WM_DIAGRAM_VIRTUALLY_FRAME" val="{&quot;height&quot;:226.31259842519685,&quot;left&quot;:57.75007874015747,&quot;top&quot;:102,&quot;width&quot;:607.2187401574804}"/>
</p:tagLst>
</file>

<file path=ppt/tags/tag61.xml><?xml version="1.0" encoding="utf-8"?>
<p:tagLst xmlns:p="http://schemas.openxmlformats.org/presentationml/2006/main">
  <p:tag name="KSO_WM_DIAGRAM_VIRTUALLY_FRAME" val="{&quot;height&quot;:226.31259842519685,&quot;left&quot;:57.75007874015747,&quot;top&quot;:102,&quot;width&quot;:607.2187401574804}"/>
</p:tagLst>
</file>

<file path=ppt/tags/tag62.xml><?xml version="1.0" encoding="utf-8"?>
<p:tagLst xmlns:p="http://schemas.openxmlformats.org/presentationml/2006/main">
  <p:tag name="KSO_WM_DIAGRAM_VIRTUALLY_FRAME" val="{&quot;height&quot;:226.31259842519685,&quot;left&quot;:57.75007874015747,&quot;top&quot;:102,&quot;width&quot;:607.2187401574804}"/>
</p:tagLst>
</file>

<file path=ppt/tags/tag63.xml><?xml version="1.0" encoding="utf-8"?>
<p:tagLst xmlns:p="http://schemas.openxmlformats.org/presentationml/2006/main">
  <p:tag name="KSO_WM_DIAGRAM_VIRTUALLY_FRAME" val="{&quot;height&quot;:226.31259842519685,&quot;left&quot;:57.75007874015747,&quot;top&quot;:102,&quot;width&quot;:607.2187401574804}"/>
</p:tagLst>
</file>

<file path=ppt/tags/tag64.xml><?xml version="1.0" encoding="utf-8"?>
<p:tagLst xmlns:p="http://schemas.openxmlformats.org/presentationml/2006/main">
  <p:tag name="KSO_WM_DIAGRAM_VIRTUALLY_FRAME" val="{&quot;height&quot;:226.31259842519685,&quot;left&quot;:57.75007874015747,&quot;top&quot;:102,&quot;width&quot;:607.2187401574804}"/>
</p:tagLst>
</file>

<file path=ppt/tags/tag65.xml><?xml version="1.0" encoding="utf-8"?>
<p:tagLst xmlns:p="http://schemas.openxmlformats.org/presentationml/2006/main">
  <p:tag name="KSO_WM_DIAGRAM_VIRTUALLY_FRAME" val="{&quot;height&quot;:226.31259842519685,&quot;left&quot;:57.75007874015747,&quot;top&quot;:102,&quot;width&quot;:607.2187401574804}"/>
</p:tagLst>
</file>

<file path=ppt/tags/tag66.xml><?xml version="1.0" encoding="utf-8"?>
<p:tagLst xmlns:p="http://schemas.openxmlformats.org/presentationml/2006/main">
  <p:tag name="KSO_WM_DIAGRAM_VIRTUALLY_FRAME" val="{&quot;height&quot;:226.31259842519685,&quot;left&quot;:57.75007874015747,&quot;top&quot;:102,&quot;width&quot;:607.2187401574804}"/>
</p:tagLst>
</file>

<file path=ppt/tags/tag67.xml><?xml version="1.0" encoding="utf-8"?>
<p:tagLst xmlns:p="http://schemas.openxmlformats.org/presentationml/2006/main">
  <p:tag name="KSO_WM_DIAGRAM_VIRTUALLY_FRAME" val="{&quot;height&quot;:226.31259842519685,&quot;left&quot;:57.75007874015747,&quot;top&quot;:102,&quot;width&quot;:607.2187401574804}"/>
</p:tagLst>
</file>

<file path=ppt/tags/tag68.xml><?xml version="1.0" encoding="utf-8"?>
<p:tagLst xmlns:p="http://schemas.openxmlformats.org/presentationml/2006/main">
  <p:tag name="KSO_WM_DIAGRAM_VIRTUALLY_FRAME" val="{&quot;height&quot;:226.31259842519685,&quot;left&quot;:57.75007874015747,&quot;top&quot;:102,&quot;width&quot;:607.2187401574804}"/>
</p:tagLst>
</file>

<file path=ppt/tags/tag69.xml><?xml version="1.0" encoding="utf-8"?>
<p:tagLst xmlns:p="http://schemas.openxmlformats.org/presentationml/2006/main">
  <p:tag name="KSO_WM_DIAGRAM_VIRTUALLY_FRAME" val="{&quot;height&quot;:226.31259842519685,&quot;left&quot;:57.75007874015747,&quot;top&quot;:102,&quot;width&quot;:607.2187401574804}"/>
</p:tagLst>
</file>

<file path=ppt/tags/tag7.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70.xml><?xml version="1.0" encoding="utf-8"?>
<p:tagLst xmlns:p="http://schemas.openxmlformats.org/presentationml/2006/main">
  <p:tag name="KSO_WM_DIAGRAM_VIRTUALLY_FRAME" val="{&quot;height&quot;:226.31259842519685,&quot;left&quot;:57.75007874015747,&quot;top&quot;:102,&quot;width&quot;:607.2187401574804}"/>
</p:tagLst>
</file>

<file path=ppt/tags/tag71.xml><?xml version="1.0" encoding="utf-8"?>
<p:tagLst xmlns:p="http://schemas.openxmlformats.org/presentationml/2006/main">
  <p:tag name="KSO_WM_DIAGRAM_VIRTUALLY_FRAME" val="{&quot;height&quot;:226.31259842519685,&quot;left&quot;:57.75007874015747,&quot;top&quot;:102,&quot;width&quot;:607.2187401574804}"/>
</p:tagLst>
</file>

<file path=ppt/tags/tag72.xml><?xml version="1.0" encoding="utf-8"?>
<p:tagLst xmlns:p="http://schemas.openxmlformats.org/presentationml/2006/main">
  <p:tag name="KSO_WM_DIAGRAM_VIRTUALLY_FRAME" val="{&quot;height&quot;:226.31259842519685,&quot;left&quot;:57.75007874015747,&quot;top&quot;:102,&quot;width&quot;:607.2187401574804}"/>
</p:tagLst>
</file>

<file path=ppt/tags/tag73.xml><?xml version="1.0" encoding="utf-8"?>
<p:tagLst xmlns:p="http://schemas.openxmlformats.org/presentationml/2006/main">
  <p:tag name="KSO_WM_DIAGRAM_VIRTUALLY_FRAME" val="{&quot;height&quot;:226.31259842519685,&quot;left&quot;:57.75007874015747,&quot;top&quot;:102,&quot;width&quot;:607.2187401574804}"/>
</p:tagLst>
</file>

<file path=ppt/tags/tag74.xml><?xml version="1.0" encoding="utf-8"?>
<p:tagLst xmlns:p="http://schemas.openxmlformats.org/presentationml/2006/main">
  <p:tag name="KSO_WM_DIAGRAM_VIRTUALLY_FRAME" val="{&quot;height&quot;:226.31259842519685,&quot;left&quot;:57.75007874015747,&quot;top&quot;:102,&quot;width&quot;:607.2187401574804}"/>
</p:tagLst>
</file>

<file path=ppt/tags/tag75.xml><?xml version="1.0" encoding="utf-8"?>
<p:tagLst xmlns:p="http://schemas.openxmlformats.org/presentationml/2006/main">
  <p:tag name="KSO_WM_DIAGRAM_VIRTUALLY_FRAME" val="{&quot;height&quot;:226.31259842519685,&quot;left&quot;:57.75007874015747,&quot;top&quot;:102,&quot;width&quot;:607.2187401574804}"/>
</p:tagLst>
</file>

<file path=ppt/tags/tag76.xml><?xml version="1.0" encoding="utf-8"?>
<p:tagLst xmlns:p="http://schemas.openxmlformats.org/presentationml/2006/main">
  <p:tag name="KSO_WM_DIAGRAM_VIRTUALLY_FRAME" val="{&quot;height&quot;:226.31259842519685,&quot;left&quot;:57.75007874015747,&quot;top&quot;:102,&quot;width&quot;:607.2187401574804}"/>
</p:tagLst>
</file>

<file path=ppt/tags/tag77.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78.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79.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80.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1.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2.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3.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4.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5.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6.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7.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8.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89.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9.xml><?xml version="1.0" encoding="utf-8"?>
<p:tagLst xmlns:p="http://schemas.openxmlformats.org/presentationml/2006/main">
  <p:tag name="KSO_WM_DIAGRAM_VIRTUALLY_FRAME" val="{&quot;height&quot;:301.7632283464567,&quot;left&quot;:28.134173228346448,&quot;top&quot;:72.09188976377952,&quot;width&quot;:663.865905511811}"/>
</p:tagLst>
</file>

<file path=ppt/tags/tag90.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91.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92.xml><?xml version="1.0" encoding="utf-8"?>
<p:tagLst xmlns:p="http://schemas.openxmlformats.org/presentationml/2006/main">
  <p:tag name="KSO_WM_DIAGRAM_VIRTUALLY_FRAME" val="{&quot;height&quot;:260.5642519685039,&quot;left&quot;:59.49425196850393,&quot;top&quot;:91.86031496062992,&quot;width&quot;:612.3557480314961}"/>
</p:tagLst>
</file>

<file path=ppt/tags/tag93.xml><?xml version="1.0" encoding="utf-8"?>
<p:tagLst xmlns:p="http://schemas.openxmlformats.org/presentationml/2006/main">
  <p:tag name="ISPRING_RESOURCE_PATHS_HASH_PRESENTER" val="dd9d2b831a866285bbed261366593b5abc2f77"/>
  <p:tag name="ISPRING_PRESENTATION_TITLE" val="falsh"/>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FDE"/>
        </a:solidFill>
        <a:ln>
          <a:noFill/>
        </a:ln>
      </a:spPr>
      <a:bodyPr rtlCol="0" anchor="ctr"/>
      <a:lstStyle>
        <a:defPPr algn="ctr">
          <a:defRPr>
            <a:solidFill>
              <a:prstClr val="white"/>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0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Browallia New"/>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7462</Words>
  <Application>WPS 演示</Application>
  <PresentationFormat>全屏显示(16:9)</PresentationFormat>
  <Paragraphs>586</Paragraphs>
  <Slides>40</Slides>
  <Notes>29</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40</vt:i4>
      </vt:variant>
    </vt:vector>
  </HeadingPairs>
  <TitlesOfParts>
    <vt:vector size="58" baseType="lpstr">
      <vt:lpstr>Arial</vt:lpstr>
      <vt:lpstr>宋体</vt:lpstr>
      <vt:lpstr>Wingdings</vt:lpstr>
      <vt:lpstr>微软雅黑</vt:lpstr>
      <vt:lpstr>方正兰亭粗黑_GBK</vt:lpstr>
      <vt:lpstr>Arial Unicode MS</vt:lpstr>
      <vt:lpstr>Browallia New</vt:lpstr>
      <vt:lpstr>Microsoft Sans Serif</vt:lpstr>
      <vt:lpstr>Calibri</vt:lpstr>
      <vt:lpstr>Times New Roman</vt:lpstr>
      <vt:lpstr>Roboto condensed</vt:lpstr>
      <vt:lpstr>AMGDT</vt:lpstr>
      <vt:lpstr>Roboto Condensed Regular</vt:lpstr>
      <vt:lpstr>Helvetica</vt:lpstr>
      <vt:lpstr>Arial</vt:lpstr>
      <vt:lpstr>黑体</vt:lpstr>
      <vt:lpstr>Office 主题​​</vt:lpstr>
      <vt:lpstr>50_Office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falsh</dc:title>
  <dc:creator>my</dc:creator>
  <cp:lastModifiedBy>梁桐</cp:lastModifiedBy>
  <cp:revision>96</cp:revision>
  <dcterms:created xsi:type="dcterms:W3CDTF">2015-06-02T10:31:00Z</dcterms:created>
  <dcterms:modified xsi:type="dcterms:W3CDTF">2025-07-04T02:23:48Z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D09F45D4825345388ACAA051B7720EC6_12</vt:lpwstr>
  </property>
  <property fmtid="{D5CDD505-2E9C-101B-9397-08002B2CF9AE}" pid="3" name="KSOProductBuildVer">
    <vt:lpwstr>2052-12.1.0.19770</vt:lpwstr>
  </property>
</Properties>
</file>